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0" r:id="rId1"/>
  </p:sldMasterIdLst>
  <p:notesMasterIdLst>
    <p:notesMasterId r:id="rId65"/>
  </p:notesMasterIdLst>
  <p:sldIdLst>
    <p:sldId id="357" r:id="rId2"/>
    <p:sldId id="372" r:id="rId3"/>
    <p:sldId id="369" r:id="rId4"/>
    <p:sldId id="256" r:id="rId5"/>
    <p:sldId id="325" r:id="rId6"/>
    <p:sldId id="361" r:id="rId7"/>
    <p:sldId id="257" r:id="rId8"/>
    <p:sldId id="315" r:id="rId9"/>
    <p:sldId id="267" r:id="rId10"/>
    <p:sldId id="297" r:id="rId11"/>
    <p:sldId id="316" r:id="rId12"/>
    <p:sldId id="329" r:id="rId13"/>
    <p:sldId id="362" r:id="rId14"/>
    <p:sldId id="366" r:id="rId15"/>
    <p:sldId id="317" r:id="rId16"/>
    <p:sldId id="259" r:id="rId17"/>
    <p:sldId id="260" r:id="rId18"/>
    <p:sldId id="309" r:id="rId19"/>
    <p:sldId id="332" r:id="rId20"/>
    <p:sldId id="356" r:id="rId21"/>
    <p:sldId id="264" r:id="rId22"/>
    <p:sldId id="272" r:id="rId23"/>
    <p:sldId id="308" r:id="rId24"/>
    <p:sldId id="335" r:id="rId25"/>
    <p:sldId id="370" r:id="rId26"/>
    <p:sldId id="301" r:id="rId27"/>
    <p:sldId id="269" r:id="rId28"/>
    <p:sldId id="336" r:id="rId29"/>
    <p:sldId id="277" r:id="rId30"/>
    <p:sldId id="363" r:id="rId31"/>
    <p:sldId id="279" r:id="rId32"/>
    <p:sldId id="341" r:id="rId33"/>
    <p:sldId id="280" r:id="rId34"/>
    <p:sldId id="300" r:id="rId35"/>
    <p:sldId id="282" r:id="rId36"/>
    <p:sldId id="290" r:id="rId37"/>
    <p:sldId id="289" r:id="rId38"/>
    <p:sldId id="292" r:id="rId39"/>
    <p:sldId id="364" r:id="rId40"/>
    <p:sldId id="299" r:id="rId41"/>
    <p:sldId id="373" r:id="rId42"/>
    <p:sldId id="284" r:id="rId43"/>
    <p:sldId id="291" r:id="rId44"/>
    <p:sldId id="312" r:id="rId45"/>
    <p:sldId id="353" r:id="rId46"/>
    <p:sldId id="286" r:id="rId47"/>
    <p:sldId id="285" r:id="rId48"/>
    <p:sldId id="322" r:id="rId49"/>
    <p:sldId id="337" r:id="rId50"/>
    <p:sldId id="339" r:id="rId51"/>
    <p:sldId id="293" r:id="rId52"/>
    <p:sldId id="340" r:id="rId53"/>
    <p:sldId id="287" r:id="rId54"/>
    <p:sldId id="350" r:id="rId55"/>
    <p:sldId id="368" r:id="rId56"/>
    <p:sldId id="358" r:id="rId57"/>
    <p:sldId id="306" r:id="rId58"/>
    <p:sldId id="333" r:id="rId59"/>
    <p:sldId id="338" r:id="rId60"/>
    <p:sldId id="360" r:id="rId61"/>
    <p:sldId id="294" r:id="rId62"/>
    <p:sldId id="375" r:id="rId63"/>
    <p:sldId id="374" r:id="rId64"/>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0D0FE"/>
    <a:srgbClr val="BAF8FE"/>
    <a:srgbClr val="A8E0E3"/>
    <a:srgbClr val="1B8FFF"/>
    <a:srgbClr val="1C9AFF"/>
    <a:srgbClr val="27E0FE"/>
    <a:srgbClr val="29DFFA"/>
    <a:srgbClr val="7FD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テーマ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autoAdjust="0"/>
    <p:restoredTop sz="99736" autoAdjust="0"/>
  </p:normalViewPr>
  <p:slideViewPr>
    <p:cSldViewPr snapToGrid="0" snapToObjects="1">
      <p:cViewPr varScale="1">
        <p:scale>
          <a:sx n="72" d="100"/>
          <a:sy n="72" d="100"/>
        </p:scale>
        <p:origin x="1320" y="72"/>
      </p:cViewPr>
      <p:guideLst>
        <p:guide orient="horz" pos="2160"/>
        <p:guide pos="2880"/>
      </p:guideLst>
    </p:cSldViewPr>
  </p:slideViewPr>
  <p:outlineViewPr>
    <p:cViewPr>
      <p:scale>
        <a:sx n="33" d="100"/>
        <a:sy n="33" d="100"/>
      </p:scale>
      <p:origin x="0" y="2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iwamurahide:Downloads:???3.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'[???3.xlsx]Sheet1'!$B$1</c:f>
              <c:strCache>
                <c:ptCount val="1"/>
                <c:pt idx="0">
                  <c:v>窒素固定の割合　％</c:v>
                </c:pt>
              </c:strCache>
            </c:strRef>
          </c:tx>
          <c:cat>
            <c:strRef>
              <c:f>'[???3.xlsx]Sheet1'!$A$2:$A$7</c:f>
              <c:strCache>
                <c:ptCount val="6"/>
                <c:pt idx="0">
                  <c:v>バクテリアと藻類　37</c:v>
                </c:pt>
                <c:pt idx="1">
                  <c:v>豆科植物　　　      11</c:v>
                </c:pt>
                <c:pt idx="2">
                  <c:v>HB法　　　　         23</c:v>
                </c:pt>
                <c:pt idx="3">
                  <c:v>土地利用の改変　20</c:v>
                </c:pt>
                <c:pt idx="4">
                  <c:v>化石燃料の燃焼　 6</c:v>
                </c:pt>
                <c:pt idx="5">
                  <c:v>雷　　　　　　         3</c:v>
                </c:pt>
              </c:strCache>
            </c:strRef>
          </c:cat>
          <c:val>
            <c:numRef>
              <c:f>'[???3.xlsx]Sheet1'!$B$2:$B$7</c:f>
              <c:numCache>
                <c:formatCode>General</c:formatCode>
                <c:ptCount val="6"/>
                <c:pt idx="0">
                  <c:v>37</c:v>
                </c:pt>
                <c:pt idx="1">
                  <c:v>11</c:v>
                </c:pt>
                <c:pt idx="2">
                  <c:v>23</c:v>
                </c:pt>
                <c:pt idx="3">
                  <c:v>20</c:v>
                </c:pt>
                <c:pt idx="4">
                  <c:v>6</c:v>
                </c:pt>
                <c:pt idx="5">
                  <c:v>3</c:v>
                </c:pt>
              </c:numCache>
            </c:numRef>
          </c:val>
          <c:extLst>
            <c:ext xmlns:c16="http://schemas.microsoft.com/office/drawing/2014/chart" uri="{C3380CC4-5D6E-409C-BE32-E72D297353CC}">
              <c16:uniqueId val="{00000000-9F06-4870-A05D-2B6ADA8DF64A}"/>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400"/>
      </a:pPr>
      <a:endParaRPr lang="ja-JP"/>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C846B2E-36C3-4D46-9FA9-0DCA96F26910}" type="datetimeFigureOut">
              <a:rPr lang="ja-JP" altLang="en-US"/>
              <a:pPr>
                <a:defRPr/>
              </a:pPr>
              <a:t>2018/11/20</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65FA375-763D-A141-A8C5-77527E18C011}" type="slidenum">
              <a:rPr lang="ja-JP" altLang="en-US"/>
              <a:pPr>
                <a:defRPr/>
              </a:pPr>
              <a:t>‹#›</a:t>
            </a:fld>
            <a:endParaRPr lang="ja-JP" altLang="en-US"/>
          </a:p>
        </p:txBody>
      </p:sp>
    </p:spTree>
    <p:extLst>
      <p:ext uri="{BB962C8B-B14F-4D97-AF65-F5344CB8AC3E}">
        <p14:creationId xmlns:p14="http://schemas.microsoft.com/office/powerpoint/2010/main" val="113982868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17411"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695FF3ED-5037-644E-9FB9-5304982CC1D4}" type="slidenum">
              <a:rPr lang="ja-JP" altLang="en-US" sz="1200"/>
              <a:pPr/>
              <a:t>4</a:t>
            </a:fld>
            <a:endParaRPr lang="ja-JP"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8"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ja-JP" altLang="en-US">
              <a:latin typeface="Calibri" charset="0"/>
              <a:ea typeface="ＭＳ Ｐゴシック" charset="0"/>
            </a:endParaRPr>
          </a:p>
        </p:txBody>
      </p:sp>
      <p:sp>
        <p:nvSpPr>
          <p:cNvPr id="70659"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9FAF0FCA-B954-C144-B760-8C696078A0A7}" type="slidenum">
              <a:rPr lang="ja-JP" altLang="en-US" sz="1200"/>
              <a:pPr/>
              <a:t>46</a:t>
            </a:fld>
            <a:endParaRPr lang="ja-JP"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78851"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47682794-F525-AF46-9787-5BA9182372F9}" type="slidenum">
              <a:rPr lang="ja-JP" altLang="en-US" sz="1200"/>
              <a:pPr/>
              <a:t>53</a:t>
            </a:fld>
            <a:endParaRPr lang="ja-JP"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latin typeface="Calibri" charset="0"/>
                <a:ea typeface="ＭＳ Ｐゴシック" charset="0"/>
              </a:rPr>
              <a:t>14</a:t>
            </a:r>
            <a:r>
              <a:rPr lang="ja-JP" altLang="en-US">
                <a:latin typeface="Calibri" charset="0"/>
                <a:ea typeface="ＭＳ Ｐゴシック" charset="0"/>
              </a:rPr>
              <a:t>人にメタ刺しにされたカエサルは、</a:t>
            </a:r>
            <a:r>
              <a:rPr lang="en-US" altLang="ja-JP">
                <a:latin typeface="Calibri" charset="0"/>
                <a:ea typeface="ＭＳ Ｐゴシック" charset="0"/>
              </a:rPr>
              <a:t>23</a:t>
            </a:r>
            <a:r>
              <a:rPr lang="ja-JP" altLang="en-US">
                <a:latin typeface="Calibri" charset="0"/>
                <a:ea typeface="ＭＳ Ｐゴシック" charset="0"/>
              </a:rPr>
              <a:t>か所を刺されて</a:t>
            </a:r>
          </a:p>
        </p:txBody>
      </p:sp>
      <p:sp>
        <p:nvSpPr>
          <p:cNvPr id="25603"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0D03CC0E-3A6A-A14C-BFDB-8446B55E09AF}" type="slidenum">
              <a:rPr lang="ja-JP" altLang="en-US" sz="1200"/>
              <a:pPr/>
              <a:t>7</a:t>
            </a:fld>
            <a:endParaRPr lang="ja-JP"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27651"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58F06C41-9698-0348-BF4F-B193C9F58F35}" type="slidenum">
              <a:rPr lang="ja-JP" altLang="en-US" sz="1200"/>
              <a:pPr/>
              <a:t>8</a:t>
            </a:fld>
            <a:endParaRPr lang="ja-JP"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latin typeface="Calibri" charset="0"/>
                <a:ea typeface="ＭＳ Ｐゴシック" charset="0"/>
              </a:rPr>
              <a:t>狂言回し</a:t>
            </a:r>
          </a:p>
        </p:txBody>
      </p:sp>
      <p:sp>
        <p:nvSpPr>
          <p:cNvPr id="32771"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04D3D7AA-47C8-BD4A-92FC-BF2B12E95559}" type="slidenum">
              <a:rPr lang="ja-JP" altLang="en-US" sz="1200"/>
              <a:pPr/>
              <a:t>12</a:t>
            </a:fld>
            <a:endParaRPr lang="ja-JP"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36867"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7EB00670-5BE4-5E4F-B976-A930FDBE66D9}" type="slidenum">
              <a:rPr lang="ja-JP" altLang="en-US" sz="1200"/>
              <a:pPr/>
              <a:t>15</a:t>
            </a:fld>
            <a:endParaRPr lang="ja-JP"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latin typeface="Calibri" charset="0"/>
                <a:ea typeface="ＭＳ Ｐゴシック" charset="0"/>
              </a:rPr>
              <a:t>ローマは帝国になっていて、ハドリアヌスが治めていた。</a:t>
            </a:r>
          </a:p>
        </p:txBody>
      </p:sp>
      <p:sp>
        <p:nvSpPr>
          <p:cNvPr id="105475"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B081225B-4077-C34B-84B6-BC66D4EB5D8F}" type="slidenum">
              <a:rPr lang="ja-JP" altLang="en-US" sz="1200"/>
              <a:pPr/>
              <a:t>16</a:t>
            </a:fld>
            <a:endParaRPr lang="ja-JP"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latin typeface="Calibri" charset="0"/>
                <a:ea typeface="ＭＳ Ｐゴシック" charset="0"/>
              </a:rPr>
              <a:t>・</a:t>
            </a:r>
            <a:r>
              <a:rPr lang="en-US" altLang="ja-JP">
                <a:latin typeface="Calibri" charset="0"/>
                <a:ea typeface="ＭＳ Ｐゴシック" charset="0"/>
              </a:rPr>
              <a:t>m/V=1293 g/m</a:t>
            </a:r>
            <a:r>
              <a:rPr lang="en-US" altLang="ja-JP" baseline="30000">
                <a:latin typeface="Calibri" charset="0"/>
                <a:ea typeface="ＭＳ Ｐゴシック" charset="0"/>
              </a:rPr>
              <a:t>3</a:t>
            </a:r>
            <a:r>
              <a:rPr lang="en-US" altLang="ja-JP">
                <a:latin typeface="Calibri" charset="0"/>
                <a:ea typeface="ＭＳ Ｐゴシック" charset="0"/>
              </a:rPr>
              <a:t>=1.293 g/L</a:t>
            </a:r>
          </a:p>
          <a:p>
            <a:endParaRPr lang="ja-JP" altLang="en-US">
              <a:latin typeface="Calibri" charset="0"/>
              <a:ea typeface="ＭＳ Ｐゴシック" charset="0"/>
            </a:endParaRPr>
          </a:p>
        </p:txBody>
      </p:sp>
      <p:sp>
        <p:nvSpPr>
          <p:cNvPr id="40963"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80EE98A9-CD11-584E-B782-A2209ADB9A9A}" type="slidenum">
              <a:rPr lang="ja-JP" altLang="en-US" sz="1200"/>
              <a:pPr/>
              <a:t>19</a:t>
            </a:fld>
            <a:endParaRPr lang="ja-JP"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ノート プレースホルダー 2"/>
          <p:cNvSpPr>
            <a:spLocks noGrp="1"/>
          </p:cNvSpPr>
          <p:nvPr>
            <p:ph type="body" idx="1"/>
          </p:nvPr>
        </p:nvSpPr>
        <p:spPr/>
        <p:txBody>
          <a:bodyPr/>
          <a:lstStyle/>
          <a:p>
            <a:pPr fontAlgn="auto">
              <a:lnSpc>
                <a:spcPct val="140000"/>
              </a:lnSpc>
              <a:spcAft>
                <a:spcPts val="0"/>
              </a:spcAft>
              <a:buFont typeface="Arial" charset="0"/>
              <a:buNone/>
              <a:defRPr/>
            </a:pPr>
            <a:r>
              <a:rPr lang="en-US" altLang="ja-JP" baseline="30000" dirty="0">
                <a:latin typeface="+mn-ea"/>
              </a:rPr>
              <a:t>*</a:t>
            </a:r>
            <a:r>
              <a:rPr lang="ja-JP" altLang="en-US" dirty="0">
                <a:latin typeface="+mn-ea"/>
              </a:rPr>
              <a:t>水素</a:t>
            </a:r>
            <a:r>
              <a:rPr lang="en-US" altLang="ja-JP" dirty="0">
                <a:latin typeface="+mn-ea"/>
              </a:rPr>
              <a:t> 0.0000055 %</a:t>
            </a:r>
          </a:p>
          <a:p>
            <a:pPr fontAlgn="auto">
              <a:lnSpc>
                <a:spcPct val="120000"/>
              </a:lnSpc>
              <a:spcAft>
                <a:spcPts val="0"/>
              </a:spcAft>
              <a:buFont typeface="Arial" charset="0"/>
              <a:buNone/>
              <a:defRPr/>
            </a:pPr>
            <a:r>
              <a:rPr lang="en-US" altLang="ja-JP" dirty="0">
                <a:latin typeface="+mn-ea"/>
              </a:rPr>
              <a:t>                                                                  </a:t>
            </a:r>
            <a:r>
              <a:rPr lang="en-US" altLang="ja-JP" baseline="30000" dirty="0">
                <a:latin typeface="+mn-ea"/>
              </a:rPr>
              <a:t>**</a:t>
            </a:r>
            <a:r>
              <a:rPr lang="ja-JP" altLang="en-US" dirty="0">
                <a:latin typeface="+mn-ea"/>
              </a:rPr>
              <a:t>メタン</a:t>
            </a:r>
            <a:r>
              <a:rPr lang="en-US" altLang="ja-JP" dirty="0">
                <a:latin typeface="+mn-ea"/>
              </a:rPr>
              <a:t> 0.00018 %</a:t>
            </a:r>
          </a:p>
          <a:p>
            <a:pPr>
              <a:defRPr/>
            </a:pPr>
            <a:endParaRPr lang="ja-JP" altLang="en-US" dirty="0"/>
          </a:p>
        </p:txBody>
      </p:sp>
      <p:sp>
        <p:nvSpPr>
          <p:cNvPr id="47107"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EADA5131-4CC8-854B-895F-DD32EAF86D83}" type="slidenum">
              <a:rPr lang="ja-JP" altLang="en-US" sz="1200"/>
              <a:pPr/>
              <a:t>26</a:t>
            </a:fld>
            <a:endParaRPr lang="ja-JP"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64515"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fld id="{0A78EEF0-209A-2D45-934A-98BF3F39A0CD}" type="slidenum">
              <a:rPr lang="ja-JP" altLang="en-US" sz="1200"/>
              <a:pPr/>
              <a:t>43</a:t>
            </a:fld>
            <a:endParaRPr lang="ja-JP"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A33EA79F-EF6A-1F4D-B802-276315EE8CD6}" type="datetimeFigureOut">
              <a:rPr lang="ja-JP" altLang="en-US"/>
              <a:pPr>
                <a:defRPr/>
              </a:pPr>
              <a:t>2018/11/20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0D4D016-FC05-8047-9248-27D2B6DB8A32}" type="slidenum">
              <a:rPr lang="ja-JP" altLang="en-US"/>
              <a:pPr>
                <a:defRPr/>
              </a:pPr>
              <a:t>‹#›</a:t>
            </a:fld>
            <a:endParaRPr lang="ja-JP" altLang="en-US"/>
          </a:p>
        </p:txBody>
      </p:sp>
    </p:spTree>
    <p:extLst>
      <p:ext uri="{BB962C8B-B14F-4D97-AF65-F5344CB8AC3E}">
        <p14:creationId xmlns:p14="http://schemas.microsoft.com/office/powerpoint/2010/main" val="7764238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BF69C71F-6076-7449-B8F2-44E9BF1BF92C}" type="datetimeFigureOut">
              <a:rPr lang="ja-JP" altLang="en-US"/>
              <a:pPr>
                <a:defRPr/>
              </a:pPr>
              <a:t>2018/11/20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1B7F1B8-B940-1045-980E-E09D38D22144}" type="slidenum">
              <a:rPr lang="ja-JP" altLang="en-US"/>
              <a:pPr>
                <a:defRPr/>
              </a:pPr>
              <a:t>‹#›</a:t>
            </a:fld>
            <a:endParaRPr lang="ja-JP" altLang="en-US"/>
          </a:p>
        </p:txBody>
      </p:sp>
    </p:spTree>
    <p:extLst>
      <p:ext uri="{BB962C8B-B14F-4D97-AF65-F5344CB8AC3E}">
        <p14:creationId xmlns:p14="http://schemas.microsoft.com/office/powerpoint/2010/main" val="356177971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E2FD2F7F-FB46-4B49-A868-D147722C50C4}" type="datetimeFigureOut">
              <a:rPr lang="ja-JP" altLang="en-US"/>
              <a:pPr>
                <a:defRPr/>
              </a:pPr>
              <a:t>2018/11/20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B289977-72A6-4642-B783-21F2149307E0}" type="slidenum">
              <a:rPr lang="ja-JP" altLang="en-US"/>
              <a:pPr>
                <a:defRPr/>
              </a:pPr>
              <a:t>‹#›</a:t>
            </a:fld>
            <a:endParaRPr lang="ja-JP" altLang="en-US"/>
          </a:p>
        </p:txBody>
      </p:sp>
    </p:spTree>
    <p:extLst>
      <p:ext uri="{BB962C8B-B14F-4D97-AF65-F5344CB8AC3E}">
        <p14:creationId xmlns:p14="http://schemas.microsoft.com/office/powerpoint/2010/main" val="216036976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ABE6E37D-A277-AE4B-910A-B8124C3D10E1}" type="datetimeFigureOut">
              <a:rPr lang="ja-JP" altLang="en-US"/>
              <a:pPr>
                <a:defRPr/>
              </a:pPr>
              <a:t>2018/11/20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BF5E118-4E2A-7C40-8ACE-E0B86627C79B}" type="slidenum">
              <a:rPr lang="ja-JP" altLang="en-US"/>
              <a:pPr>
                <a:defRPr/>
              </a:pPr>
              <a:t>‹#›</a:t>
            </a:fld>
            <a:endParaRPr lang="ja-JP" altLang="en-US"/>
          </a:p>
        </p:txBody>
      </p:sp>
    </p:spTree>
    <p:extLst>
      <p:ext uri="{BB962C8B-B14F-4D97-AF65-F5344CB8AC3E}">
        <p14:creationId xmlns:p14="http://schemas.microsoft.com/office/powerpoint/2010/main" val="31937767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6C6BA7BA-8F45-AF48-8AC6-86F1D4141944}" type="datetimeFigureOut">
              <a:rPr lang="ja-JP" altLang="en-US"/>
              <a:pPr>
                <a:defRPr/>
              </a:pPr>
              <a:t>2018/11/20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8193130-388E-2143-9EEF-AA43C3079C19}" type="slidenum">
              <a:rPr lang="ja-JP" altLang="en-US"/>
              <a:pPr>
                <a:defRPr/>
              </a:pPr>
              <a:t>‹#›</a:t>
            </a:fld>
            <a:endParaRPr lang="ja-JP" altLang="en-US"/>
          </a:p>
        </p:txBody>
      </p:sp>
    </p:spTree>
    <p:extLst>
      <p:ext uri="{BB962C8B-B14F-4D97-AF65-F5344CB8AC3E}">
        <p14:creationId xmlns:p14="http://schemas.microsoft.com/office/powerpoint/2010/main" val="43250343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AD99C7D2-B576-6746-9469-A5D341EB95CC}" type="datetimeFigureOut">
              <a:rPr lang="ja-JP" altLang="en-US"/>
              <a:pPr>
                <a:defRPr/>
              </a:pPr>
              <a:t>2018/11/20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C067278-0A80-2546-BE4E-6DE457B4D358}" type="slidenum">
              <a:rPr lang="ja-JP" altLang="en-US"/>
              <a:pPr>
                <a:defRPr/>
              </a:pPr>
              <a:t>‹#›</a:t>
            </a:fld>
            <a:endParaRPr lang="ja-JP" altLang="en-US"/>
          </a:p>
        </p:txBody>
      </p:sp>
    </p:spTree>
    <p:extLst>
      <p:ext uri="{BB962C8B-B14F-4D97-AF65-F5344CB8AC3E}">
        <p14:creationId xmlns:p14="http://schemas.microsoft.com/office/powerpoint/2010/main" val="138602088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8ED7B163-F667-2247-83CC-34EA20411A81}" type="datetimeFigureOut">
              <a:rPr lang="ja-JP" altLang="en-US"/>
              <a:pPr>
                <a:defRPr/>
              </a:pPr>
              <a:t>2018/11/20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778AD0F7-7EF5-5645-A272-AFD921D49223}" type="slidenum">
              <a:rPr lang="ja-JP" altLang="en-US"/>
              <a:pPr>
                <a:defRPr/>
              </a:pPr>
              <a:t>‹#›</a:t>
            </a:fld>
            <a:endParaRPr lang="ja-JP" altLang="en-US"/>
          </a:p>
        </p:txBody>
      </p:sp>
    </p:spTree>
    <p:extLst>
      <p:ext uri="{BB962C8B-B14F-4D97-AF65-F5344CB8AC3E}">
        <p14:creationId xmlns:p14="http://schemas.microsoft.com/office/powerpoint/2010/main" val="308213193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7EBFFBBC-863D-4848-8C9D-8ECA9CAFB125}" type="datetimeFigureOut">
              <a:rPr lang="ja-JP" altLang="en-US"/>
              <a:pPr>
                <a:defRPr/>
              </a:pPr>
              <a:t>2018/11/20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2EE98A8B-BB89-F744-BAA6-889853B78D0A}" type="slidenum">
              <a:rPr lang="ja-JP" altLang="en-US"/>
              <a:pPr>
                <a:defRPr/>
              </a:pPr>
              <a:t>‹#›</a:t>
            </a:fld>
            <a:endParaRPr lang="ja-JP" altLang="en-US"/>
          </a:p>
        </p:txBody>
      </p:sp>
    </p:spTree>
    <p:extLst>
      <p:ext uri="{BB962C8B-B14F-4D97-AF65-F5344CB8AC3E}">
        <p14:creationId xmlns:p14="http://schemas.microsoft.com/office/powerpoint/2010/main" val="178116178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04F632BA-6471-0F41-9C5F-143C59297F58}" type="datetimeFigureOut">
              <a:rPr lang="ja-JP" altLang="en-US"/>
              <a:pPr>
                <a:defRPr/>
              </a:pPr>
              <a:t>2018/11/20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C27D2F12-3386-1F45-8947-FA3F06514040}" type="slidenum">
              <a:rPr lang="ja-JP" altLang="en-US"/>
              <a:pPr>
                <a:defRPr/>
              </a:pPr>
              <a:t>‹#›</a:t>
            </a:fld>
            <a:endParaRPr lang="ja-JP" altLang="en-US"/>
          </a:p>
        </p:txBody>
      </p:sp>
    </p:spTree>
    <p:extLst>
      <p:ext uri="{BB962C8B-B14F-4D97-AF65-F5344CB8AC3E}">
        <p14:creationId xmlns:p14="http://schemas.microsoft.com/office/powerpoint/2010/main" val="329626477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6F9C3C7-19EC-F94B-AC51-629E24D50A44}" type="datetimeFigureOut">
              <a:rPr lang="ja-JP" altLang="en-US"/>
              <a:pPr>
                <a:defRPr/>
              </a:pPr>
              <a:t>2018/11/20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3C4F8AB8-92F2-714A-B360-B8F963E1126E}" type="slidenum">
              <a:rPr lang="ja-JP" altLang="en-US"/>
              <a:pPr>
                <a:defRPr/>
              </a:pPr>
              <a:t>‹#›</a:t>
            </a:fld>
            <a:endParaRPr lang="ja-JP" altLang="en-US"/>
          </a:p>
        </p:txBody>
      </p:sp>
    </p:spTree>
    <p:extLst>
      <p:ext uri="{BB962C8B-B14F-4D97-AF65-F5344CB8AC3E}">
        <p14:creationId xmlns:p14="http://schemas.microsoft.com/office/powerpoint/2010/main" val="371052453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38509054-4AEE-7B40-927B-B88253C0AA15}" type="datetimeFigureOut">
              <a:rPr lang="ja-JP" altLang="en-US"/>
              <a:pPr>
                <a:defRPr/>
              </a:pPr>
              <a:t>2018/11/20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E468E492-94A8-A84D-8E43-ACA57B12F045}" type="slidenum">
              <a:rPr lang="ja-JP" altLang="en-US"/>
              <a:pPr>
                <a:defRPr/>
              </a:pPr>
              <a:t>‹#›</a:t>
            </a:fld>
            <a:endParaRPr lang="ja-JP" altLang="en-US"/>
          </a:p>
        </p:txBody>
      </p:sp>
    </p:spTree>
    <p:extLst>
      <p:ext uri="{BB962C8B-B14F-4D97-AF65-F5344CB8AC3E}">
        <p14:creationId xmlns:p14="http://schemas.microsoft.com/office/powerpoint/2010/main" val="161367699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9000">
              <a:srgbClr val="1B8FFF"/>
            </a:gs>
          </a:gsLst>
          <a:lin ang="16200000" scaled="0"/>
          <a:tileRect/>
        </a:gra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4C70F7-8D9E-A240-9061-E4E777E4C031}" type="datetimeFigureOut">
              <a:rPr lang="ja-JP" altLang="en-US"/>
              <a:pPr>
                <a:defRPr/>
              </a:pPr>
              <a:t>2018/11/20</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A11EAD8-1F16-C144-9786-711CF008836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spd="slow"/>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6.emf"/></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em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package" Target="../embeddings/Microsoft_Word_Document.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3000">
              <a:srgbClr val="1B8FFF"/>
            </a:gs>
          </a:gsLst>
          <a:lin ang="16200000" scaled="0"/>
          <a:tileRect/>
        </a:gradFill>
        <a:effectLst/>
      </p:bgPr>
    </p:bg>
    <p:spTree>
      <p:nvGrpSpPr>
        <p:cNvPr id="1" name=""/>
        <p:cNvGrpSpPr/>
        <p:nvPr/>
      </p:nvGrpSpPr>
      <p:grpSpPr>
        <a:xfrm>
          <a:off x="0" y="0"/>
          <a:ext cx="0" cy="0"/>
          <a:chOff x="0" y="0"/>
          <a:chExt cx="0" cy="0"/>
        </a:xfrm>
      </p:grpSpPr>
      <p:sp>
        <p:nvSpPr>
          <p:cNvPr id="22530" name="タイトル 1"/>
          <p:cNvSpPr>
            <a:spLocks noGrp="1"/>
          </p:cNvSpPr>
          <p:nvPr>
            <p:ph type="title"/>
          </p:nvPr>
        </p:nvSpPr>
        <p:spPr>
          <a:xfrm>
            <a:off x="457200" y="417446"/>
            <a:ext cx="8229600" cy="919163"/>
          </a:xfrm>
        </p:spPr>
        <p:txBody>
          <a:bodyPr/>
          <a:lstStyle/>
          <a:p>
            <a:r>
              <a:rPr lang="en-US" altLang="ja-JP" dirty="0">
                <a:solidFill>
                  <a:schemeClr val="bg1"/>
                </a:solidFill>
                <a:latin typeface="Calibri" charset="0"/>
                <a:ea typeface="ＭＳ Ｐゴシック" charset="0"/>
              </a:rPr>
              <a:t>『</a:t>
            </a:r>
            <a:r>
              <a:rPr lang="ja-JP" altLang="en-US" dirty="0">
                <a:solidFill>
                  <a:schemeClr val="bg1"/>
                </a:solidFill>
                <a:latin typeface="Calibri" charset="0"/>
                <a:ea typeface="ＭＳ Ｐゴシック" charset="0"/>
              </a:rPr>
              <a:t>分子は旅をするー空気の物語</a:t>
            </a:r>
            <a:r>
              <a:rPr lang="en-US" altLang="ja-JP" dirty="0">
                <a:solidFill>
                  <a:schemeClr val="bg1"/>
                </a:solidFill>
                <a:latin typeface="Calibri" charset="0"/>
                <a:ea typeface="ＭＳ Ｐゴシック" charset="0"/>
              </a:rPr>
              <a:t>』</a:t>
            </a:r>
            <a:br>
              <a:rPr lang="en-US" altLang="ja-JP" dirty="0">
                <a:solidFill>
                  <a:schemeClr val="bg1"/>
                </a:solidFill>
                <a:latin typeface="Calibri" charset="0"/>
                <a:ea typeface="ＭＳ Ｐゴシック" charset="0"/>
              </a:rPr>
            </a:br>
            <a:r>
              <a:rPr lang="ja-JP" altLang="en-US" dirty="0">
                <a:solidFill>
                  <a:schemeClr val="bg1"/>
                </a:solidFill>
                <a:latin typeface="Calibri" charset="0"/>
                <a:ea typeface="ＭＳ Ｐゴシック" charset="0"/>
              </a:rPr>
              <a:t>　　　　　　　　　　　</a:t>
            </a:r>
            <a:endParaRPr lang="ja-JP" altLang="en-US" dirty="0">
              <a:solidFill>
                <a:srgbClr val="FFFF00"/>
              </a:solidFill>
              <a:latin typeface="Calibri" charset="0"/>
              <a:ea typeface="ＭＳ Ｐゴシック" charset="0"/>
            </a:endParaRPr>
          </a:p>
        </p:txBody>
      </p:sp>
      <p:pic>
        <p:nvPicPr>
          <p:cNvPr id="22531"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686098"/>
            <a:ext cx="69596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9000">
              <a:srgbClr val="1B8FFF"/>
            </a:gs>
          </a:gsLst>
          <a:lin ang="16200000" scaled="0"/>
          <a:tileRect/>
        </a:gradFill>
        <a:effectLst/>
      </p:bgPr>
    </p:bg>
    <p:spTree>
      <p:nvGrpSpPr>
        <p:cNvPr id="1" name=""/>
        <p:cNvGrpSpPr/>
        <p:nvPr/>
      </p:nvGrpSpPr>
      <p:grpSpPr>
        <a:xfrm>
          <a:off x="0" y="0"/>
          <a:ext cx="0" cy="0"/>
          <a:chOff x="0" y="0"/>
          <a:chExt cx="0" cy="0"/>
        </a:xfrm>
      </p:grpSpPr>
      <p:sp>
        <p:nvSpPr>
          <p:cNvPr id="29698" name="タイトル 1"/>
          <p:cNvSpPr>
            <a:spLocks noGrp="1"/>
          </p:cNvSpPr>
          <p:nvPr>
            <p:ph type="title"/>
          </p:nvPr>
        </p:nvSpPr>
        <p:spPr>
          <a:xfrm>
            <a:off x="217488" y="0"/>
            <a:ext cx="8621712" cy="1143000"/>
          </a:xfrm>
        </p:spPr>
        <p:txBody>
          <a:bodyPr/>
          <a:lstStyle/>
          <a:p>
            <a:r>
              <a:rPr lang="ja-JP" altLang="en-US" sz="4000">
                <a:solidFill>
                  <a:srgbClr val="FFFFFF"/>
                </a:solidFill>
                <a:latin typeface="Calibri" charset="0"/>
                <a:ea typeface="ＭＳ Ｐゴシック" charset="0"/>
              </a:rPr>
              <a:t>風に乗って旅に出る：</a:t>
            </a:r>
            <a:r>
              <a:rPr lang="ja-JP" altLang="en-US" sz="3200">
                <a:solidFill>
                  <a:srgbClr val="FFFFFF"/>
                </a:solidFill>
                <a:latin typeface="Calibri" charset="0"/>
                <a:ea typeface="ＭＳ Ｐゴシック" charset="0"/>
              </a:rPr>
              <a:t>２）地球を巡る風</a:t>
            </a:r>
          </a:p>
        </p:txBody>
      </p:sp>
      <p:pic>
        <p:nvPicPr>
          <p:cNvPr id="29699"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376363"/>
            <a:ext cx="3956050"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正方形/長方形 6"/>
          <p:cNvSpPr/>
          <p:nvPr/>
        </p:nvSpPr>
        <p:spPr>
          <a:xfrm>
            <a:off x="4222750" y="1249363"/>
            <a:ext cx="4921250" cy="4960937"/>
          </a:xfrm>
          <a:prstGeom prst="rect">
            <a:avLst/>
          </a:prstGeom>
        </p:spPr>
        <p:txBody>
          <a:bodyPr>
            <a:spAutoFit/>
          </a:bodyPr>
          <a:lstStyle/>
          <a:p>
            <a:pPr fontAlgn="auto">
              <a:lnSpc>
                <a:spcPct val="110000"/>
              </a:lnSpc>
              <a:spcBef>
                <a:spcPts val="0"/>
              </a:spcBef>
              <a:spcAft>
                <a:spcPts val="0"/>
              </a:spcAft>
              <a:defRPr/>
            </a:pPr>
            <a:r>
              <a:rPr lang="ja-JP" altLang="en-US" sz="2400" dirty="0">
                <a:latin typeface="+mn-ea"/>
                <a:ea typeface="+mn-ea"/>
              </a:rPr>
              <a:t>太陽が地球を温め、赤道付近から</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ea typeface="+mn-ea"/>
              </a:rPr>
              <a:t>北極南極に向かって熱が運ばれる。その担い手が風と海流である。</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rPr>
              <a:t>（大気循環ー空気が混じり合うには）</a:t>
            </a:r>
            <a:endParaRPr lang="en-US" altLang="ja-JP" sz="2400" dirty="0">
              <a:latin typeface="+mn-ea"/>
            </a:endParaRPr>
          </a:p>
          <a:p>
            <a:pPr fontAlgn="auto">
              <a:lnSpc>
                <a:spcPct val="110000"/>
              </a:lnSpc>
              <a:spcBef>
                <a:spcPts val="0"/>
              </a:spcBef>
              <a:spcAft>
                <a:spcPts val="0"/>
              </a:spcAft>
              <a:defRPr/>
            </a:pPr>
            <a:r>
              <a:rPr lang="ja-JP" altLang="en-US" sz="2400" dirty="0">
                <a:latin typeface="+mn-ea"/>
                <a:ea typeface="+mn-ea"/>
              </a:rPr>
              <a:t>・南北に</a:t>
            </a:r>
            <a:r>
              <a:rPr lang="en-US" altLang="ja-JP" sz="2400" dirty="0">
                <a:latin typeface="+mn-ea"/>
                <a:ea typeface="+mn-ea"/>
              </a:rPr>
              <a:t>2〜4</a:t>
            </a:r>
            <a:r>
              <a:rPr lang="ja-JP" altLang="en-US" sz="2400" dirty="0">
                <a:latin typeface="+mn-ea"/>
                <a:ea typeface="+mn-ea"/>
              </a:rPr>
              <a:t>週間かかる</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ea typeface="+mn-ea"/>
              </a:rPr>
              <a:t>・</a:t>
            </a:r>
            <a:r>
              <a:rPr lang="ja-JP" altLang="ja-JP" sz="2400" dirty="0">
                <a:latin typeface="+mn-ea"/>
                <a:ea typeface="+mn-ea"/>
              </a:rPr>
              <a:t>偏西風は</a:t>
            </a:r>
            <a:r>
              <a:rPr lang="en-US" altLang="ja-JP" sz="2400" dirty="0">
                <a:latin typeface="+mn-ea"/>
                <a:ea typeface="+mn-ea"/>
              </a:rPr>
              <a:t>11</a:t>
            </a:r>
            <a:r>
              <a:rPr lang="ja-JP" altLang="ja-JP" sz="2400" dirty="0">
                <a:latin typeface="+mn-ea"/>
                <a:ea typeface="+mn-ea"/>
              </a:rPr>
              <a:t>日で地球を一周</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ea typeface="+mn-ea"/>
              </a:rPr>
              <a:t>・北半球と南半球の間では約</a:t>
            </a:r>
            <a:r>
              <a:rPr lang="en-US" altLang="ja-JP" sz="2400" dirty="0">
                <a:latin typeface="+mn-ea"/>
                <a:ea typeface="+mn-ea"/>
              </a:rPr>
              <a:t>1</a:t>
            </a:r>
            <a:r>
              <a:rPr lang="ja-JP" altLang="en-US" sz="2400" dirty="0">
                <a:latin typeface="+mn-ea"/>
                <a:ea typeface="+mn-ea"/>
              </a:rPr>
              <a:t>年</a:t>
            </a:r>
            <a:endParaRPr lang="en-US" altLang="ja-JP" sz="2400" dirty="0">
              <a:latin typeface="+mn-ea"/>
              <a:ea typeface="+mn-ea"/>
            </a:endParaRPr>
          </a:p>
          <a:p>
            <a:pPr fontAlgn="auto">
              <a:lnSpc>
                <a:spcPct val="110000"/>
              </a:lnSpc>
              <a:spcBef>
                <a:spcPts val="0"/>
              </a:spcBef>
              <a:spcAft>
                <a:spcPts val="0"/>
              </a:spcAft>
              <a:defRPr/>
            </a:pPr>
            <a:r>
              <a:rPr lang="ja-JP" altLang="ja-JP" sz="2400" dirty="0">
                <a:latin typeface="+mn-ea"/>
                <a:ea typeface="+mn-ea"/>
              </a:rPr>
              <a:t>　</a:t>
            </a:r>
            <a:r>
              <a:rPr lang="ja-JP" altLang="en-US" sz="2400" dirty="0">
                <a:latin typeface="+mn-ea"/>
                <a:ea typeface="+mn-ea"/>
              </a:rPr>
              <a:t>かかる</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ea typeface="+mn-ea"/>
              </a:rPr>
              <a:t>・地表から大気圏上端まで約</a:t>
            </a:r>
            <a:r>
              <a:rPr lang="en-US" altLang="ja-JP" sz="2400" dirty="0">
                <a:latin typeface="+mn-ea"/>
                <a:ea typeface="+mn-ea"/>
              </a:rPr>
              <a:t>1</a:t>
            </a:r>
            <a:r>
              <a:rPr lang="ja-JP" altLang="en-US" sz="2400" dirty="0">
                <a:latin typeface="+mn-ea"/>
                <a:ea typeface="+mn-ea"/>
              </a:rPr>
              <a:t>ヶ月　</a:t>
            </a:r>
            <a:endParaRPr lang="en-US" altLang="ja-JP" sz="2400" dirty="0">
              <a:latin typeface="+mn-ea"/>
              <a:ea typeface="+mn-ea"/>
            </a:endParaRPr>
          </a:p>
          <a:p>
            <a:pPr fontAlgn="auto">
              <a:lnSpc>
                <a:spcPct val="110000"/>
              </a:lnSpc>
              <a:spcBef>
                <a:spcPts val="0"/>
              </a:spcBef>
              <a:spcAft>
                <a:spcPts val="0"/>
              </a:spcAft>
              <a:defRPr/>
            </a:pPr>
            <a:r>
              <a:rPr lang="ja-JP" altLang="ja-JP" sz="2400" dirty="0">
                <a:latin typeface="+mn-ea"/>
                <a:ea typeface="+mn-ea"/>
              </a:rPr>
              <a:t>　</a:t>
            </a:r>
            <a:r>
              <a:rPr lang="ja-JP" altLang="en-US" sz="2400" dirty="0">
                <a:latin typeface="+mn-ea"/>
                <a:ea typeface="+mn-ea"/>
              </a:rPr>
              <a:t>かかる</a:t>
            </a:r>
            <a:endParaRPr lang="en-US" altLang="ja-JP" sz="2400" dirty="0">
              <a:latin typeface="+mn-ea"/>
              <a:ea typeface="+mn-ea"/>
            </a:endParaRPr>
          </a:p>
          <a:p>
            <a:pPr fontAlgn="auto">
              <a:lnSpc>
                <a:spcPct val="110000"/>
              </a:lnSpc>
              <a:spcBef>
                <a:spcPts val="0"/>
              </a:spcBef>
              <a:spcAft>
                <a:spcPts val="0"/>
              </a:spcAft>
              <a:defRPr/>
            </a:pPr>
            <a:r>
              <a:rPr lang="ja-JP" altLang="en-US" sz="2400" dirty="0">
                <a:latin typeface="+mn-ea"/>
                <a:ea typeface="+mn-ea"/>
              </a:rPr>
              <a:t>・大気圏と成層圏を行き来するのに</a:t>
            </a:r>
            <a:endParaRPr lang="en-US" altLang="ja-JP" sz="2400" dirty="0">
              <a:latin typeface="+mn-ea"/>
              <a:ea typeface="+mn-ea"/>
            </a:endParaRPr>
          </a:p>
          <a:p>
            <a:pPr fontAlgn="auto">
              <a:lnSpc>
                <a:spcPct val="110000"/>
              </a:lnSpc>
              <a:spcBef>
                <a:spcPts val="0"/>
              </a:spcBef>
              <a:spcAft>
                <a:spcPts val="0"/>
              </a:spcAft>
              <a:defRPr/>
            </a:pPr>
            <a:r>
              <a:rPr lang="ja-JP" altLang="ja-JP" sz="2400" dirty="0">
                <a:latin typeface="+mn-ea"/>
                <a:ea typeface="+mn-ea"/>
              </a:rPr>
              <a:t>　</a:t>
            </a:r>
            <a:r>
              <a:rPr lang="ja-JP" altLang="en-US" sz="2400" dirty="0">
                <a:latin typeface="+mn-ea"/>
                <a:ea typeface="+mn-ea"/>
              </a:rPr>
              <a:t>数年かかる</a:t>
            </a:r>
            <a:endParaRPr lang="en-US" altLang="ja-JP" sz="2400" dirty="0">
              <a:latin typeface="+mn-ea"/>
              <a:ea typeface="+mn-ea"/>
            </a:endParaRPr>
          </a:p>
        </p:txBody>
      </p:sp>
      <p:sp>
        <p:nvSpPr>
          <p:cNvPr id="2" name="テキスト ボックス 1"/>
          <p:cNvSpPr txBox="1"/>
          <p:nvPr/>
        </p:nvSpPr>
        <p:spPr>
          <a:xfrm>
            <a:off x="1100138" y="6153150"/>
            <a:ext cx="7923212" cy="523875"/>
          </a:xfrm>
          <a:prstGeom prst="rect">
            <a:avLst/>
          </a:prstGeom>
          <a:noFill/>
        </p:spPr>
        <p:txBody>
          <a:bodyPr wrap="none">
            <a:spAutoFit/>
          </a:bodyPr>
          <a:lstStyle/>
          <a:p>
            <a:pPr>
              <a:defRPr/>
            </a:pPr>
            <a:r>
              <a:rPr lang="ja-JP" altLang="en-US" sz="2800" u="sng" dirty="0">
                <a:latin typeface="+mn-ea"/>
                <a:ea typeface="+mn-ea"/>
              </a:rPr>
              <a:t>今日の気象学の知識から条件</a:t>
            </a:r>
            <a:r>
              <a:rPr lang="ja-JP" altLang="en-US" sz="2800" u="sng" baseline="30000" dirty="0">
                <a:latin typeface="+mn-ea"/>
                <a:ea typeface="+mn-ea"/>
              </a:rPr>
              <a:t>＊</a:t>
            </a:r>
            <a:r>
              <a:rPr lang="ja-JP" altLang="en-US" sz="2800" u="sng" dirty="0">
                <a:latin typeface="+mn-ea"/>
                <a:ea typeface="+mn-ea"/>
              </a:rPr>
              <a:t>１は満たされている</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8000">
              <a:srgbClr val="1B8FFF"/>
            </a:gs>
          </a:gsLst>
          <a:lin ang="16200000" scaled="0"/>
          <a:tileRect/>
        </a:gradFill>
        <a:effectLst/>
      </p:bgPr>
    </p:bg>
    <p:spTree>
      <p:nvGrpSpPr>
        <p:cNvPr id="1" name=""/>
        <p:cNvGrpSpPr/>
        <p:nvPr/>
      </p:nvGrpSpPr>
      <p:grpSpPr>
        <a:xfrm>
          <a:off x="0" y="0"/>
          <a:ext cx="0" cy="0"/>
          <a:chOff x="0" y="0"/>
          <a:chExt cx="0" cy="0"/>
        </a:xfrm>
      </p:grpSpPr>
      <p:sp>
        <p:nvSpPr>
          <p:cNvPr id="23553" name="タイトル 1"/>
          <p:cNvSpPr>
            <a:spLocks noGrp="1"/>
          </p:cNvSpPr>
          <p:nvPr>
            <p:ph type="title"/>
          </p:nvPr>
        </p:nvSpPr>
        <p:spPr>
          <a:xfrm>
            <a:off x="457200" y="0"/>
            <a:ext cx="8229600" cy="1143000"/>
          </a:xfrm>
        </p:spPr>
        <p:txBody>
          <a:bodyPr/>
          <a:lstStyle/>
          <a:p>
            <a:pPr>
              <a:defRPr/>
            </a:pPr>
            <a:r>
              <a:rPr lang="ja-JP" altLang="en-US" sz="4000" dirty="0">
                <a:solidFill>
                  <a:schemeClr val="bg1"/>
                </a:solidFill>
                <a:latin typeface="+mj-ea"/>
              </a:rPr>
              <a:t>条件</a:t>
            </a:r>
            <a:r>
              <a:rPr lang="ja-JP" altLang="en-US" sz="4000" baseline="30000" dirty="0">
                <a:solidFill>
                  <a:schemeClr val="bg1"/>
                </a:solidFill>
                <a:latin typeface="+mj-ea"/>
              </a:rPr>
              <a:t>＃</a:t>
            </a:r>
            <a:r>
              <a:rPr lang="ja-JP" altLang="en-US" sz="4000" dirty="0">
                <a:solidFill>
                  <a:schemeClr val="bg1"/>
                </a:solidFill>
                <a:latin typeface="+mj-ea"/>
              </a:rPr>
              <a:t>２</a:t>
            </a:r>
            <a:r>
              <a:rPr lang="en-US" altLang="ja-JP" sz="4000" dirty="0">
                <a:solidFill>
                  <a:schemeClr val="bg1"/>
                </a:solidFill>
                <a:latin typeface="+mj-ea"/>
              </a:rPr>
              <a:t> (</a:t>
            </a:r>
            <a:r>
              <a:rPr lang="ja-JP" altLang="en-US" sz="4000" dirty="0">
                <a:solidFill>
                  <a:schemeClr val="bg1"/>
                </a:solidFill>
                <a:latin typeface="+mj-ea"/>
              </a:rPr>
              <a:t>大気中の濃度</a:t>
            </a:r>
            <a:r>
              <a:rPr lang="en-US" altLang="ja-JP" sz="4000" dirty="0">
                <a:solidFill>
                  <a:schemeClr val="bg1"/>
                </a:solidFill>
                <a:latin typeface="+mj-ea"/>
              </a:rPr>
              <a:t>)  </a:t>
            </a:r>
            <a:endParaRPr lang="ja-JP" altLang="en-US" sz="4000" dirty="0">
              <a:solidFill>
                <a:schemeClr val="bg1"/>
              </a:solidFill>
              <a:latin typeface="+mj-ea"/>
            </a:endParaRPr>
          </a:p>
        </p:txBody>
      </p:sp>
      <p:sp>
        <p:nvSpPr>
          <p:cNvPr id="3" name="コンテンツ プレースホルダー 2"/>
          <p:cNvSpPr>
            <a:spLocks noGrp="1"/>
          </p:cNvSpPr>
          <p:nvPr>
            <p:ph idx="1"/>
          </p:nvPr>
        </p:nvSpPr>
        <p:spPr>
          <a:xfrm>
            <a:off x="457200" y="1198563"/>
            <a:ext cx="8229600" cy="2378075"/>
          </a:xfrm>
        </p:spPr>
        <p:txBody>
          <a:bodyPr/>
          <a:lstStyle/>
          <a:p>
            <a:pPr marL="0" indent="0" fontAlgn="auto">
              <a:spcBef>
                <a:spcPts val="0"/>
              </a:spcBef>
              <a:spcAft>
                <a:spcPts val="0"/>
              </a:spcAft>
              <a:buFont typeface="Arial" charset="0"/>
              <a:buNone/>
              <a:defRPr/>
            </a:pPr>
            <a:r>
              <a:rPr lang="en-US" altLang="en-US" dirty="0">
                <a:latin typeface="+mn-ea"/>
              </a:rPr>
              <a:t>1） </a:t>
            </a:r>
            <a:r>
              <a:rPr lang="ja-JP" altLang="en-US" dirty="0">
                <a:latin typeface="+mn-ea"/>
              </a:rPr>
              <a:t>カエサルの最期の吐息には</a:t>
            </a:r>
            <a:r>
              <a:rPr lang="ja-JP" altLang="en-US" dirty="0"/>
              <a:t>に</a:t>
            </a:r>
            <a:r>
              <a:rPr lang="en-US" altLang="ja-JP" dirty="0"/>
              <a:t> 2×10</a:t>
            </a:r>
            <a:r>
              <a:rPr lang="en-US" altLang="ja-JP" baseline="30000" dirty="0"/>
              <a:t>22</a:t>
            </a:r>
            <a:r>
              <a:rPr lang="en-US" altLang="ja-JP" dirty="0"/>
              <a:t> </a:t>
            </a:r>
            <a:r>
              <a:rPr lang="ja-JP" altLang="en-US" dirty="0"/>
              <a:t>個の　　　</a:t>
            </a:r>
            <a:endParaRPr lang="en-US" altLang="ja-JP" dirty="0"/>
          </a:p>
          <a:p>
            <a:pPr marL="0" indent="0" fontAlgn="auto">
              <a:spcBef>
                <a:spcPts val="0"/>
              </a:spcBef>
              <a:spcAft>
                <a:spcPts val="0"/>
              </a:spcAft>
              <a:buFont typeface="Arial" charset="0"/>
              <a:buNone/>
              <a:defRPr/>
            </a:pPr>
            <a:r>
              <a:rPr lang="ja-JP" altLang="ja-JP" dirty="0"/>
              <a:t>　</a:t>
            </a:r>
            <a:r>
              <a:rPr lang="ja-JP" altLang="en-US" dirty="0"/>
              <a:t>　分子が含まれていた。</a:t>
            </a:r>
            <a:endParaRPr lang="en-US" altLang="ja-JP" dirty="0"/>
          </a:p>
          <a:p>
            <a:pPr marL="0" indent="0" fontAlgn="auto">
              <a:spcBef>
                <a:spcPts val="0"/>
              </a:spcBef>
              <a:spcAft>
                <a:spcPts val="0"/>
              </a:spcAft>
              <a:buFont typeface="Arial" charset="0"/>
              <a:buNone/>
              <a:defRPr/>
            </a:pPr>
            <a:r>
              <a:rPr lang="en-US" altLang="ja-JP" dirty="0">
                <a:latin typeface="+mn-ea"/>
              </a:rPr>
              <a:t>2</a:t>
            </a:r>
            <a:r>
              <a:rPr lang="ja-JP" altLang="en-US" dirty="0">
                <a:latin typeface="+mn-ea"/>
              </a:rPr>
              <a:t>）</a:t>
            </a:r>
            <a:r>
              <a:rPr lang="en-US" altLang="ja-JP" dirty="0">
                <a:latin typeface="+mn-ea"/>
              </a:rPr>
              <a:t> </a:t>
            </a:r>
            <a:r>
              <a:rPr lang="ja-JP" altLang="en-US" dirty="0">
                <a:latin typeface="+mn-ea"/>
              </a:rPr>
              <a:t>地球大気中（</a:t>
            </a:r>
            <a:r>
              <a:rPr lang="en-US" altLang="ja-JP" dirty="0">
                <a:latin typeface="+mn-ea"/>
              </a:rPr>
              <a:t>5.24×10</a:t>
            </a:r>
            <a:r>
              <a:rPr lang="en-US" altLang="ja-JP" baseline="30000" dirty="0">
                <a:latin typeface="+mn-ea"/>
              </a:rPr>
              <a:t>18</a:t>
            </a:r>
            <a:r>
              <a:rPr lang="en-US" altLang="ja-JP" dirty="0">
                <a:latin typeface="+mn-ea"/>
              </a:rPr>
              <a:t>kg</a:t>
            </a:r>
            <a:r>
              <a:rPr lang="ja-JP" altLang="en-US" dirty="0">
                <a:latin typeface="+mn-ea"/>
              </a:rPr>
              <a:t>）には全部で</a:t>
            </a:r>
            <a:endParaRPr lang="en-US" altLang="ja-JP" dirty="0">
              <a:latin typeface="+mn-ea"/>
            </a:endParaRPr>
          </a:p>
          <a:p>
            <a:pPr marL="0" indent="0" fontAlgn="auto">
              <a:spcBef>
                <a:spcPts val="0"/>
              </a:spcBef>
              <a:spcAft>
                <a:spcPts val="0"/>
              </a:spcAft>
              <a:buFont typeface="Arial" charset="0"/>
              <a:buNone/>
              <a:defRPr/>
            </a:pPr>
            <a:r>
              <a:rPr lang="ja-JP" altLang="ja-JP" dirty="0">
                <a:latin typeface="+mn-ea"/>
              </a:rPr>
              <a:t>　</a:t>
            </a:r>
            <a:r>
              <a:rPr lang="ja-JP" altLang="en-US" dirty="0">
                <a:latin typeface="+mn-ea"/>
              </a:rPr>
              <a:t>　</a:t>
            </a:r>
            <a:r>
              <a:rPr lang="en-US" altLang="ja-JP" dirty="0">
                <a:latin typeface="+mn-ea"/>
              </a:rPr>
              <a:t>1.1</a:t>
            </a:r>
            <a:r>
              <a:rPr lang="en-US" altLang="ja-JP" dirty="0"/>
              <a:t>×</a:t>
            </a:r>
            <a:r>
              <a:rPr lang="en-US" altLang="ja-JP" dirty="0">
                <a:latin typeface="+mn-ea"/>
              </a:rPr>
              <a:t>10</a:t>
            </a:r>
            <a:r>
              <a:rPr lang="en-US" altLang="ja-JP" baseline="30000" dirty="0">
                <a:latin typeface="+mn-ea"/>
              </a:rPr>
              <a:t>44</a:t>
            </a:r>
            <a:r>
              <a:rPr lang="ja-JP" altLang="en-US" dirty="0">
                <a:latin typeface="+mn-ea"/>
              </a:rPr>
              <a:t>個の分子がある。</a:t>
            </a:r>
            <a:endParaRPr lang="ja-JP" altLang="en-US" baseline="30000" dirty="0">
              <a:latin typeface="+mn-ea"/>
            </a:endParaRPr>
          </a:p>
          <a:p>
            <a:pPr marL="0" indent="0" fontAlgn="auto">
              <a:spcBef>
                <a:spcPts val="0"/>
              </a:spcBef>
              <a:spcAft>
                <a:spcPts val="0"/>
              </a:spcAft>
              <a:buFont typeface="Arial" charset="0"/>
              <a:buNone/>
              <a:defRPr/>
            </a:pPr>
            <a:endParaRPr lang="en-US" altLang="ja-JP" dirty="0">
              <a:latin typeface="+mn-ea"/>
            </a:endParaRPr>
          </a:p>
        </p:txBody>
      </p:sp>
      <p:graphicFrame>
        <p:nvGraphicFramePr>
          <p:cNvPr id="25603" name="オブジェクト 3"/>
          <p:cNvGraphicFramePr>
            <a:graphicFrameLocks noChangeAspect="1"/>
          </p:cNvGraphicFramePr>
          <p:nvPr/>
        </p:nvGraphicFramePr>
        <p:xfrm>
          <a:off x="1160463" y="3813175"/>
          <a:ext cx="2814637" cy="2273300"/>
        </p:xfrm>
        <a:graphic>
          <a:graphicData uri="http://schemas.openxmlformats.org/presentationml/2006/ole">
            <mc:AlternateContent xmlns:mc="http://schemas.openxmlformats.org/markup-compatibility/2006">
              <mc:Choice xmlns:v="urn:schemas-microsoft-com:vml" Requires="v">
                <p:oleObj spid="_x0000_s30804" name="数式" r:id="rId3" imgW="1130300" imgH="635000" progId="Equation.3">
                  <p:embed/>
                </p:oleObj>
              </mc:Choice>
              <mc:Fallback>
                <p:oleObj name="数式" r:id="rId3" imgW="1130300" imgH="635000" progId="Equation.3">
                  <p:embed/>
                  <p:pic>
                    <p:nvPicPr>
                      <p:cNvPr id="0" name="オブジェクト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63" y="3813175"/>
                        <a:ext cx="2814637"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正方形/長方形 4"/>
          <p:cNvSpPr/>
          <p:nvPr/>
        </p:nvSpPr>
        <p:spPr>
          <a:xfrm>
            <a:off x="5453063" y="4003675"/>
            <a:ext cx="2798762" cy="830263"/>
          </a:xfrm>
          <a:prstGeom prst="rect">
            <a:avLst/>
          </a:prstGeom>
        </p:spPr>
        <p:txBody>
          <a:bodyPr wrap="none">
            <a:spAutoFit/>
          </a:bodyPr>
          <a:lstStyle/>
          <a:p>
            <a:pPr>
              <a:defRPr/>
            </a:pPr>
            <a:r>
              <a:rPr lang="ja-JP" altLang="en-US" sz="2400" dirty="0">
                <a:latin typeface="+mn-ea"/>
                <a:ea typeface="+mn-ea"/>
              </a:rPr>
              <a:t>私たちの吸う一息の</a:t>
            </a:r>
            <a:endParaRPr lang="en-US" altLang="ja-JP" sz="2400" dirty="0">
              <a:latin typeface="+mn-ea"/>
              <a:ea typeface="+mn-ea"/>
            </a:endParaRPr>
          </a:p>
          <a:p>
            <a:pPr>
              <a:defRPr/>
            </a:pPr>
            <a:r>
              <a:rPr lang="ja-JP" altLang="en-US" sz="2400" dirty="0">
                <a:latin typeface="+mn-ea"/>
                <a:ea typeface="+mn-ea"/>
              </a:rPr>
              <a:t>分子数</a:t>
            </a:r>
            <a:r>
              <a:rPr lang="en-US" altLang="ja-JP" sz="2400" dirty="0">
                <a:latin typeface="+mn-ea"/>
                <a:ea typeface="+mn-ea"/>
              </a:rPr>
              <a:t> </a:t>
            </a:r>
            <a:endParaRPr lang="ja-JP" altLang="en-US" sz="2400" baseline="30000" dirty="0">
              <a:latin typeface="+mn-ea"/>
              <a:ea typeface="+mn-ea"/>
            </a:endParaRPr>
          </a:p>
        </p:txBody>
      </p:sp>
      <p:cxnSp>
        <p:nvCxnSpPr>
          <p:cNvPr id="6" name="直線矢印コネクタ 5"/>
          <p:cNvCxnSpPr/>
          <p:nvPr/>
        </p:nvCxnSpPr>
        <p:spPr>
          <a:xfrm flipH="1">
            <a:off x="3459163" y="4486275"/>
            <a:ext cx="1736725"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正方形/長方形 1"/>
          <p:cNvSpPr/>
          <p:nvPr/>
        </p:nvSpPr>
        <p:spPr>
          <a:xfrm>
            <a:off x="457200" y="3576638"/>
            <a:ext cx="1709738" cy="646112"/>
          </a:xfrm>
          <a:prstGeom prst="rect">
            <a:avLst/>
          </a:prstGeom>
        </p:spPr>
        <p:txBody>
          <a:bodyPr wrap="none">
            <a:spAutoFit/>
          </a:bodyPr>
          <a:lstStyle/>
          <a:p>
            <a:pPr fontAlgn="auto">
              <a:spcBef>
                <a:spcPts val="0"/>
              </a:spcBef>
              <a:spcAft>
                <a:spcPts val="0"/>
              </a:spcAft>
              <a:buFont typeface="Arial" charset="0"/>
              <a:buNone/>
              <a:defRPr/>
            </a:pPr>
            <a:r>
              <a:rPr lang="en-US" altLang="ja-JP" sz="3600" dirty="0">
                <a:latin typeface="+mn-ea"/>
              </a:rPr>
              <a:t>◎ </a:t>
            </a:r>
            <a:r>
              <a:rPr lang="ja-JP" altLang="en-US" sz="3600" dirty="0">
                <a:latin typeface="+mn-ea"/>
              </a:rPr>
              <a:t>結論</a:t>
            </a:r>
            <a:endParaRPr lang="ja-JP" altLang="en-US" sz="3600" dirty="0"/>
          </a:p>
        </p:txBody>
      </p:sp>
      <p:sp>
        <p:nvSpPr>
          <p:cNvPr id="4" name="テキスト ボックス 3"/>
          <p:cNvSpPr txBox="1"/>
          <p:nvPr/>
        </p:nvSpPr>
        <p:spPr>
          <a:xfrm>
            <a:off x="2590800" y="3686175"/>
            <a:ext cx="2252663" cy="831850"/>
          </a:xfrm>
          <a:prstGeom prst="rect">
            <a:avLst/>
          </a:prstGeom>
          <a:noFill/>
        </p:spPr>
        <p:txBody>
          <a:bodyPr wrap="none">
            <a:spAutoFit/>
          </a:bodyPr>
          <a:lstStyle/>
          <a:p>
            <a:pPr>
              <a:defRPr/>
            </a:pPr>
            <a:r>
              <a:rPr lang="ja-JP" altLang="en-US" sz="2400" dirty="0">
                <a:latin typeface="+mn-ea"/>
                <a:ea typeface="+mn-ea"/>
              </a:rPr>
              <a:t>カエサルの吐息</a:t>
            </a:r>
            <a:endParaRPr lang="en-US" altLang="ja-JP" sz="2400" dirty="0">
              <a:latin typeface="+mn-ea"/>
              <a:ea typeface="+mn-ea"/>
            </a:endParaRPr>
          </a:p>
          <a:p>
            <a:pPr>
              <a:defRPr/>
            </a:pPr>
            <a:r>
              <a:rPr lang="ja-JP" altLang="en-US" sz="2400" dirty="0">
                <a:latin typeface="+mn-ea"/>
                <a:ea typeface="+mn-ea"/>
              </a:rPr>
              <a:t>の分子数</a:t>
            </a:r>
          </a:p>
        </p:txBody>
      </p:sp>
      <p:sp>
        <p:nvSpPr>
          <p:cNvPr id="30729" name="テキスト ボックス 6"/>
          <p:cNvSpPr txBox="1">
            <a:spLocks noChangeArrowheads="1"/>
          </p:cNvSpPr>
          <p:nvPr/>
        </p:nvSpPr>
        <p:spPr bwMode="auto">
          <a:xfrm>
            <a:off x="2857500" y="6086475"/>
            <a:ext cx="3360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地球大気中の全分子数</a:t>
            </a:r>
          </a:p>
        </p:txBody>
      </p:sp>
      <p:cxnSp>
        <p:nvCxnSpPr>
          <p:cNvPr id="10" name="直線矢印コネクタ 9"/>
          <p:cNvCxnSpPr/>
          <p:nvPr/>
        </p:nvCxnSpPr>
        <p:spPr>
          <a:xfrm flipH="1">
            <a:off x="1976438" y="4311650"/>
            <a:ext cx="515937"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flipH="1" flipV="1">
            <a:off x="1976438" y="6086475"/>
            <a:ext cx="614362" cy="390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603"/>
                                        </p:tgtEl>
                                        <p:attrNameLst>
                                          <p:attrName>style.visibility</p:attrName>
                                        </p:attrNameLst>
                                      </p:cBhvr>
                                      <p:to>
                                        <p:strVal val="visible"/>
                                      </p:to>
                                    </p:set>
                                    <p:animEffect transition="in" filter="fade">
                                      <p:cBhvr>
                                        <p:cTn id="10" dur="500"/>
                                        <p:tgtEl>
                                          <p:spTgt spid="2560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19457" name="タイトル 1"/>
          <p:cNvSpPr>
            <a:spLocks noGrp="1"/>
          </p:cNvSpPr>
          <p:nvPr>
            <p:ph type="ctrTitle"/>
          </p:nvPr>
        </p:nvSpPr>
        <p:spPr>
          <a:xfrm>
            <a:off x="184150" y="260350"/>
            <a:ext cx="8820150" cy="1076325"/>
          </a:xfrm>
        </p:spPr>
        <p:txBody>
          <a:bodyPr/>
          <a:lstStyle/>
          <a:p>
            <a:pPr>
              <a:defRPr/>
            </a:pPr>
            <a:r>
              <a:rPr lang="ja-JP" altLang="en-US" dirty="0">
                <a:solidFill>
                  <a:srgbClr val="FFFFFF"/>
                </a:solidFill>
                <a:latin typeface="+mj-ea"/>
              </a:rPr>
              <a:t>条件</a:t>
            </a:r>
            <a:r>
              <a:rPr lang="ja-JP" altLang="en-US" baseline="30000" dirty="0">
                <a:solidFill>
                  <a:srgbClr val="FFFFFF"/>
                </a:solidFill>
                <a:latin typeface="+mj-ea"/>
              </a:rPr>
              <a:t>＃</a:t>
            </a:r>
            <a:r>
              <a:rPr lang="en-US" altLang="ja-JP" dirty="0">
                <a:solidFill>
                  <a:srgbClr val="FFFFFF"/>
                </a:solidFill>
                <a:latin typeface="+mj-ea"/>
              </a:rPr>
              <a:t>3</a:t>
            </a:r>
            <a:r>
              <a:rPr lang="ja-JP" altLang="en-US" dirty="0">
                <a:solidFill>
                  <a:srgbClr val="FFFFFF"/>
                </a:solidFill>
                <a:latin typeface="+mj-ea"/>
              </a:rPr>
              <a:t>　</a:t>
            </a:r>
            <a:r>
              <a:rPr lang="ja-JP" altLang="en-US" dirty="0">
                <a:solidFill>
                  <a:srgbClr val="FFFFFF"/>
                </a:solidFill>
                <a:latin typeface="+mn-ea"/>
              </a:rPr>
              <a:t>空気分子の仲間たち</a:t>
            </a:r>
            <a:br>
              <a:rPr lang="en-US" altLang="ja-JP" dirty="0">
                <a:solidFill>
                  <a:srgbClr val="FFFFFF"/>
                </a:solidFill>
                <a:latin typeface="+mn-ea"/>
              </a:rPr>
            </a:br>
            <a:r>
              <a:rPr lang="ja-JP" altLang="en-US" dirty="0">
                <a:solidFill>
                  <a:schemeClr val="bg1"/>
                </a:solidFill>
                <a:latin typeface="+mn-ea"/>
              </a:rPr>
              <a:t>の寿命</a:t>
            </a:r>
            <a:endParaRPr lang="ja-JP" altLang="en-US" dirty="0">
              <a:solidFill>
                <a:schemeClr val="bg1"/>
              </a:solidFill>
              <a:latin typeface="Calibri" charset="0"/>
              <a:ea typeface="ＭＳ Ｐゴシック" charset="0"/>
            </a:endParaRPr>
          </a:p>
        </p:txBody>
      </p:sp>
      <p:sp>
        <p:nvSpPr>
          <p:cNvPr id="31747" name="テキスト ボックス 7"/>
          <p:cNvSpPr txBox="1">
            <a:spLocks noChangeArrowheads="1"/>
          </p:cNvSpPr>
          <p:nvPr/>
        </p:nvSpPr>
        <p:spPr bwMode="auto">
          <a:xfrm>
            <a:off x="6202363" y="1768475"/>
            <a:ext cx="184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endParaRPr lang="ja-JP" altLang="en-US" sz="1800"/>
          </a:p>
          <a:p>
            <a:endParaRPr lang="ja-JP" altLang="en-US" sz="1800"/>
          </a:p>
        </p:txBody>
      </p:sp>
      <p:graphicFrame>
        <p:nvGraphicFramePr>
          <p:cNvPr id="16390" name="グラフ 3"/>
          <p:cNvGraphicFramePr>
            <a:graphicFrameLocks/>
          </p:cNvGraphicFramePr>
          <p:nvPr/>
        </p:nvGraphicFramePr>
        <p:xfrm>
          <a:off x="-793750" y="1462088"/>
          <a:ext cx="8393113" cy="4035425"/>
        </p:xfrm>
        <a:graphic>
          <a:graphicData uri="http://schemas.openxmlformats.org/presentationml/2006/ole">
            <mc:AlternateContent xmlns:mc="http://schemas.openxmlformats.org/markup-compatibility/2006">
              <mc:Choice xmlns:v="urn:schemas-microsoft-com:vml" Requires="v">
                <p:oleObj spid="_x0000_s31823" name="グラフ" r:id="rId4" imgW="7576702" imgH="3005080" progId="Excel.Chart.8">
                  <p:embed/>
                </p:oleObj>
              </mc:Choice>
              <mc:Fallback>
                <p:oleObj name="グラフ" r:id="rId4" imgW="7576702" imgH="3005080" progId="Excel.Chart.8">
                  <p:embed/>
                  <p:pic>
                    <p:nvPicPr>
                      <p:cNvPr id="0" name="グラフ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 y="1462088"/>
                        <a:ext cx="8393113" cy="403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1511" name="テキスト ボックス 1"/>
          <p:cNvSpPr txBox="1">
            <a:spLocks noChangeArrowheads="1"/>
          </p:cNvSpPr>
          <p:nvPr/>
        </p:nvSpPr>
        <p:spPr bwMode="auto">
          <a:xfrm>
            <a:off x="6915150" y="1577975"/>
            <a:ext cx="20320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110000"/>
              </a:lnSpc>
            </a:pPr>
            <a:r>
              <a:rPr lang="ja-JP" altLang="en-US"/>
              <a:t>平均滞留時間</a:t>
            </a:r>
          </a:p>
        </p:txBody>
      </p:sp>
      <p:sp>
        <p:nvSpPr>
          <p:cNvPr id="21512" name="テキスト ボックス 3"/>
          <p:cNvSpPr txBox="1">
            <a:spLocks noChangeArrowheads="1"/>
          </p:cNvSpPr>
          <p:nvPr/>
        </p:nvSpPr>
        <p:spPr bwMode="auto">
          <a:xfrm>
            <a:off x="7540625" y="2532063"/>
            <a:ext cx="1406525"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90000"/>
              </a:lnSpc>
            </a:pPr>
            <a:r>
              <a:rPr lang="en-US" altLang="ja-JP" sz="2000"/>
              <a:t>100</a:t>
            </a:r>
            <a:r>
              <a:rPr lang="ja-JP" altLang="en-US" sz="2000"/>
              <a:t>万年</a:t>
            </a:r>
            <a:endParaRPr lang="en-US" altLang="ja-JP" sz="2000"/>
          </a:p>
          <a:p>
            <a:pPr>
              <a:lnSpc>
                <a:spcPct val="90000"/>
              </a:lnSpc>
            </a:pPr>
            <a:endParaRPr lang="en-US" altLang="ja-JP" sz="2000"/>
          </a:p>
          <a:p>
            <a:pPr>
              <a:lnSpc>
                <a:spcPct val="90000"/>
              </a:lnSpc>
            </a:pPr>
            <a:r>
              <a:rPr lang="ja-JP" altLang="en-US" sz="2000"/>
              <a:t>　</a:t>
            </a:r>
            <a:r>
              <a:rPr lang="ja-JP" sz="2000"/>
              <a:t>5</a:t>
            </a:r>
            <a:r>
              <a:rPr lang="en-US" altLang="ja-JP" sz="2000"/>
              <a:t>000</a:t>
            </a:r>
            <a:r>
              <a:rPr lang="ja-JP" altLang="en-US" sz="2000"/>
              <a:t>年</a:t>
            </a:r>
            <a:endParaRPr lang="en-US" altLang="ja-JP" sz="2000"/>
          </a:p>
          <a:p>
            <a:pPr>
              <a:lnSpc>
                <a:spcPct val="90000"/>
              </a:lnSpc>
            </a:pPr>
            <a:endParaRPr lang="en-US" altLang="ja-JP" sz="2000"/>
          </a:p>
          <a:p>
            <a:pPr>
              <a:lnSpc>
                <a:spcPct val="90000"/>
              </a:lnSpc>
            </a:pPr>
            <a:r>
              <a:rPr lang="ja-JP" altLang="en-US" sz="2000"/>
              <a:t>　　永久</a:t>
            </a:r>
            <a:endParaRPr lang="en-US" altLang="ja-JP" sz="2000"/>
          </a:p>
          <a:p>
            <a:pPr>
              <a:lnSpc>
                <a:spcPct val="90000"/>
              </a:lnSpc>
            </a:pPr>
            <a:endParaRPr lang="en-US" altLang="ja-JP" sz="2000"/>
          </a:p>
          <a:p>
            <a:pPr>
              <a:lnSpc>
                <a:spcPct val="90000"/>
              </a:lnSpc>
            </a:pPr>
            <a:r>
              <a:rPr lang="ja-JP" altLang="en-US" sz="2000"/>
              <a:t>　　　</a:t>
            </a:r>
            <a:r>
              <a:rPr lang="en-US" altLang="ja-JP" sz="2000"/>
              <a:t>9</a:t>
            </a:r>
            <a:r>
              <a:rPr lang="ja-JP" altLang="en-US" sz="2000"/>
              <a:t>日</a:t>
            </a:r>
            <a:endParaRPr lang="en-US" altLang="ja-JP" sz="2000"/>
          </a:p>
          <a:p>
            <a:pPr>
              <a:lnSpc>
                <a:spcPct val="90000"/>
              </a:lnSpc>
            </a:pPr>
            <a:endParaRPr lang="en-US" altLang="ja-JP" sz="2000"/>
          </a:p>
          <a:p>
            <a:pPr>
              <a:lnSpc>
                <a:spcPct val="90000"/>
              </a:lnSpc>
            </a:pPr>
            <a:r>
              <a:rPr lang="ja-JP" altLang="en-US" sz="2000"/>
              <a:t>　　　</a:t>
            </a:r>
            <a:r>
              <a:rPr lang="ja-JP" sz="2000"/>
              <a:t>5</a:t>
            </a:r>
            <a:r>
              <a:rPr lang="ja-JP" altLang="en-US" sz="2000"/>
              <a:t>年</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511"/>
                                        </p:tgtEl>
                                        <p:attrNameLst>
                                          <p:attrName>style.visibility</p:attrName>
                                        </p:attrNameLst>
                                      </p:cBhvr>
                                      <p:to>
                                        <p:strVal val="visible"/>
                                      </p:to>
                                    </p:set>
                                    <p:animEffect transition="in" filter="fade">
                                      <p:cBhvr>
                                        <p:cTn id="13" dur="500"/>
                                        <p:tgtEl>
                                          <p:spTgt spid="215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12"/>
                                        </p:tgtEl>
                                        <p:attrNameLst>
                                          <p:attrName>style.visibility</p:attrName>
                                        </p:attrNameLst>
                                      </p:cBhvr>
                                      <p:to>
                                        <p:strVal val="visible"/>
                                      </p:to>
                                    </p:set>
                                    <p:animEffect transition="in" filter="fade">
                                      <p:cBhvr>
                                        <p:cTn id="16"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6390" grpId="0"/>
      <p:bldP spid="21511" grpId="0"/>
      <p:bldP spid="215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33794" name="タイトル 1"/>
          <p:cNvSpPr>
            <a:spLocks noGrp="1"/>
          </p:cNvSpPr>
          <p:nvPr>
            <p:ph type="title"/>
          </p:nvPr>
        </p:nvSpPr>
        <p:spPr>
          <a:xfrm>
            <a:off x="457200" y="534769"/>
            <a:ext cx="8229600" cy="1382950"/>
          </a:xfrm>
        </p:spPr>
        <p:txBody>
          <a:bodyPr/>
          <a:lstStyle/>
          <a:p>
            <a:r>
              <a:rPr lang="en-US" altLang="ja-JP" dirty="0">
                <a:solidFill>
                  <a:srgbClr val="FFFFFF"/>
                </a:solidFill>
                <a:latin typeface="Calibri" charset="0"/>
                <a:ea typeface="ＭＳ Ｐゴシック" charset="0"/>
              </a:rPr>
              <a:t>Ⅲ. </a:t>
            </a:r>
            <a:r>
              <a:rPr lang="ja-JP" altLang="en-US" dirty="0">
                <a:solidFill>
                  <a:schemeClr val="bg1"/>
                </a:solidFill>
                <a:latin typeface="Calibri" charset="0"/>
                <a:ea typeface="ＭＳ Ｐゴシック" charset="0"/>
              </a:rPr>
              <a:t>人は長い間空気のことを</a:t>
            </a:r>
            <a:br>
              <a:rPr lang="en-US" altLang="ja-JP" dirty="0">
                <a:solidFill>
                  <a:schemeClr val="bg1"/>
                </a:solidFill>
                <a:latin typeface="Calibri" charset="0"/>
                <a:ea typeface="ＭＳ Ｐゴシック" charset="0"/>
              </a:rPr>
            </a:br>
            <a:r>
              <a:rPr lang="ja-JP" altLang="en-US" dirty="0">
                <a:solidFill>
                  <a:schemeClr val="bg1"/>
                </a:solidFill>
                <a:latin typeface="Calibri" charset="0"/>
                <a:ea typeface="ＭＳ Ｐゴシック" charset="0"/>
              </a:rPr>
              <a:t>気にしてきた</a:t>
            </a:r>
            <a:br>
              <a:rPr lang="en-US" altLang="ja-JP" sz="4000" dirty="0">
                <a:solidFill>
                  <a:schemeClr val="bg1"/>
                </a:solidFill>
                <a:latin typeface="+mj-ea"/>
              </a:rPr>
            </a:br>
            <a:endParaRPr lang="ja-JP" altLang="en-US" dirty="0">
              <a:solidFill>
                <a:schemeClr val="bg1"/>
              </a:solidFill>
              <a:latin typeface="Calibri" charset="0"/>
              <a:ea typeface="ＭＳ Ｐゴシック" charset="0"/>
            </a:endParaRPr>
          </a:p>
        </p:txBody>
      </p:sp>
      <p:sp>
        <p:nvSpPr>
          <p:cNvPr id="15363" name="コンテンツ プレースホルダー 2"/>
          <p:cNvSpPr>
            <a:spLocks noGrp="1"/>
          </p:cNvSpPr>
          <p:nvPr>
            <p:ph idx="1"/>
          </p:nvPr>
        </p:nvSpPr>
        <p:spPr>
          <a:xfrm>
            <a:off x="184150" y="2101546"/>
            <a:ext cx="8739188" cy="4525963"/>
          </a:xfrm>
        </p:spPr>
        <p:txBody>
          <a:bodyPr/>
          <a:lstStyle/>
          <a:p>
            <a:pPr marL="514350" indent="-514350">
              <a:buFont typeface="Arial" charset="0"/>
              <a:buAutoNum type="arabicPeriod" startAt="3"/>
              <a:defRPr/>
            </a:pPr>
            <a:endParaRPr lang="en-US" altLang="ja-JP" dirty="0">
              <a:latin typeface="Calibri" charset="0"/>
              <a:ea typeface="ＭＳ Ｐゴシック" charset="0"/>
            </a:endParaRPr>
          </a:p>
          <a:p>
            <a:pPr marL="0" indent="0">
              <a:buNone/>
              <a:defRPr/>
            </a:pPr>
            <a:r>
              <a:rPr lang="ja-JP" altLang="en-US" dirty="0">
                <a:latin typeface="+mj-ea"/>
              </a:rPr>
              <a:t>　哲学者、聖職者（神父・僧侶）・神学者、芸術家、</a:t>
            </a:r>
            <a:endParaRPr lang="en-US" altLang="ja-JP" dirty="0">
              <a:latin typeface="+mj-ea"/>
            </a:endParaRPr>
          </a:p>
          <a:p>
            <a:pPr marL="0" indent="0">
              <a:buNone/>
              <a:defRPr/>
            </a:pPr>
            <a:r>
              <a:rPr lang="ja-JP" altLang="en-US" dirty="0">
                <a:latin typeface="+mj-ea"/>
              </a:rPr>
              <a:t>　そして科学者</a:t>
            </a:r>
            <a:endParaRPr lang="en-US" altLang="ja-JP" dirty="0">
              <a:latin typeface="+mj-ea"/>
            </a:endParaRPr>
          </a:p>
          <a:p>
            <a:pPr marL="0" indent="0">
              <a:buNone/>
              <a:defRPr/>
            </a:pPr>
            <a:endParaRPr lang="en-US" altLang="ja-JP" dirty="0">
              <a:latin typeface="Calibri" charset="0"/>
              <a:ea typeface="ＭＳ Ｐゴシック"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タイトル 1"/>
          <p:cNvSpPr>
            <a:spLocks noGrp="1"/>
          </p:cNvSpPr>
          <p:nvPr>
            <p:ph type="title"/>
          </p:nvPr>
        </p:nvSpPr>
        <p:spPr>
          <a:xfrm>
            <a:off x="457200" y="106363"/>
            <a:ext cx="8229600" cy="1143000"/>
          </a:xfrm>
        </p:spPr>
        <p:txBody>
          <a:bodyPr rtlCol="0">
            <a:normAutofit fontScale="90000"/>
          </a:bodyPr>
          <a:lstStyle/>
          <a:p>
            <a:pPr fontAlgn="auto">
              <a:spcAft>
                <a:spcPts val="0"/>
              </a:spcAft>
              <a:defRPr/>
            </a:pPr>
            <a:r>
              <a:rPr lang="ja-JP" altLang="en-US" sz="4000" dirty="0">
                <a:solidFill>
                  <a:srgbClr val="FFFFFF"/>
                </a:solidFill>
                <a:latin typeface="+mj-ea"/>
                <a:cs typeface="+mj-cs"/>
              </a:rPr>
              <a:t>空気は自然界の四元素の一つだった</a:t>
            </a:r>
            <a:br>
              <a:rPr lang="en-US" altLang="ja-JP" sz="4000" dirty="0">
                <a:solidFill>
                  <a:srgbClr val="FFFFFF"/>
                </a:solidFill>
                <a:latin typeface="+mj-ea"/>
                <a:cs typeface="+mj-cs"/>
              </a:rPr>
            </a:br>
            <a:r>
              <a:rPr lang="en-US" altLang="ja-JP" sz="4000" dirty="0">
                <a:solidFill>
                  <a:srgbClr val="FFFFFF"/>
                </a:solidFill>
                <a:latin typeface="+mj-ea"/>
                <a:cs typeface="+mj-cs"/>
              </a:rPr>
              <a:t> </a:t>
            </a:r>
            <a:r>
              <a:rPr lang="en-US" altLang="ja-JP" sz="3600" dirty="0">
                <a:solidFill>
                  <a:srgbClr val="FFFFFF"/>
                </a:solidFill>
                <a:latin typeface="+mj-ea"/>
                <a:cs typeface="+mj-cs"/>
              </a:rPr>
              <a:t>–</a:t>
            </a:r>
            <a:r>
              <a:rPr lang="ja-JP" altLang="en-US" sz="3600" dirty="0">
                <a:solidFill>
                  <a:srgbClr val="FFFFFF"/>
                </a:solidFill>
                <a:latin typeface="+mj-ea"/>
                <a:cs typeface="+mj-cs"/>
              </a:rPr>
              <a:t>哲学者たちの思索</a:t>
            </a:r>
          </a:p>
        </p:txBody>
      </p:sp>
      <p:pic>
        <p:nvPicPr>
          <p:cNvPr id="34819"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38" y="1387475"/>
            <a:ext cx="1300162"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テキスト ボックス 1"/>
          <p:cNvSpPr txBox="1">
            <a:spLocks noChangeArrowheads="1"/>
          </p:cNvSpPr>
          <p:nvPr/>
        </p:nvSpPr>
        <p:spPr bwMode="auto">
          <a:xfrm>
            <a:off x="4792663" y="5305425"/>
            <a:ext cx="4264025"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レウキッポスとデモクリトスが、空虚の中に</a:t>
            </a:r>
            <a:endParaRPr lang="en-US" altLang="ja-JP" sz="1800"/>
          </a:p>
          <a:p>
            <a:r>
              <a:rPr lang="ja-JP" altLang="en-US" sz="1800"/>
              <a:t>分割不能な無数の極小の粒があるとして</a:t>
            </a:r>
            <a:endParaRPr lang="en-US" altLang="ja-JP" sz="1800"/>
          </a:p>
          <a:p>
            <a:r>
              <a:rPr lang="ja-JP" altLang="en-US" sz="1800"/>
              <a:t>「原子説」（紀元前</a:t>
            </a:r>
            <a:r>
              <a:rPr lang="en-US" altLang="ja-JP" sz="1800"/>
              <a:t>420</a:t>
            </a:r>
            <a:r>
              <a:rPr lang="ja-JP" altLang="en-US" sz="1800"/>
              <a:t>年）</a:t>
            </a:r>
            <a:r>
              <a:rPr lang="ja-JP" sz="1800"/>
              <a:t> </a:t>
            </a:r>
            <a:endParaRPr lang="en-US" altLang="ja-JP" sz="1800"/>
          </a:p>
          <a:p>
            <a:r>
              <a:rPr lang="en-US" altLang="ja-JP" sz="2000"/>
              <a:t>“A-tom”</a:t>
            </a:r>
            <a:endParaRPr lang="ja-JP" altLang="en-US" sz="2000"/>
          </a:p>
        </p:txBody>
      </p:sp>
      <p:pic>
        <p:nvPicPr>
          <p:cNvPr id="3482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1851025"/>
            <a:ext cx="17145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テキスト ボックス 1"/>
          <p:cNvSpPr txBox="1">
            <a:spLocks noChangeArrowheads="1"/>
          </p:cNvSpPr>
          <p:nvPr/>
        </p:nvSpPr>
        <p:spPr bwMode="auto">
          <a:xfrm>
            <a:off x="2100263" y="2266950"/>
            <a:ext cx="30876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エンペドクレスとアリストテレス</a:t>
            </a:r>
            <a:endParaRPr lang="en-US" altLang="ja-JP" sz="1800"/>
          </a:p>
          <a:p>
            <a:r>
              <a:rPr lang="ja-JP" altLang="en-US" sz="1800"/>
              <a:t>の四元素説（紀元前</a:t>
            </a:r>
            <a:r>
              <a:rPr lang="ja-JP" sz="1800"/>
              <a:t>3</a:t>
            </a:r>
            <a:r>
              <a:rPr lang="en-US" altLang="ja-JP" sz="1800"/>
              <a:t>20</a:t>
            </a:r>
            <a:r>
              <a:rPr lang="ja-JP" altLang="en-US" sz="1800"/>
              <a:t>年）</a:t>
            </a:r>
            <a:r>
              <a:rPr lang="ja-JP" sz="1800"/>
              <a:t> </a:t>
            </a:r>
            <a:endParaRPr lang="ja-JP" altLang="en-US" sz="1800"/>
          </a:p>
        </p:txBody>
      </p:sp>
      <p:pic>
        <p:nvPicPr>
          <p:cNvPr id="34823"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963" y="3255963"/>
            <a:ext cx="3871912"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588669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499475" cy="1143000"/>
          </a:xfrm>
        </p:spPr>
        <p:txBody>
          <a:bodyPr/>
          <a:lstStyle/>
          <a:p>
            <a:pPr algn="l">
              <a:defRPr/>
            </a:pPr>
            <a:r>
              <a:rPr lang="en-US" altLang="ja-JP" sz="4000" dirty="0">
                <a:solidFill>
                  <a:srgbClr val="FFFFFF"/>
                </a:solidFill>
                <a:latin typeface="+mn-ea"/>
              </a:rPr>
              <a:t>2060</a:t>
            </a:r>
            <a:r>
              <a:rPr lang="ja-JP" altLang="en-US" sz="4000" dirty="0">
                <a:solidFill>
                  <a:srgbClr val="FFFFFF"/>
                </a:solidFill>
                <a:latin typeface="+mn-ea"/>
              </a:rPr>
              <a:t>年の間カエサル分子はどこでどのような事件に遭遇したであろうか</a:t>
            </a:r>
            <a:endParaRPr lang="ja-JP" altLang="en-US" sz="4000" dirty="0">
              <a:solidFill>
                <a:srgbClr val="FFFFFF"/>
              </a:solidFill>
            </a:endParaRPr>
          </a:p>
        </p:txBody>
      </p:sp>
      <p:sp>
        <p:nvSpPr>
          <p:cNvPr id="3" name="コンテンツ プレースホルダー 2"/>
          <p:cNvSpPr>
            <a:spLocks noGrp="1"/>
          </p:cNvSpPr>
          <p:nvPr>
            <p:ph idx="1"/>
          </p:nvPr>
        </p:nvSpPr>
        <p:spPr>
          <a:xfrm>
            <a:off x="457200" y="1766888"/>
            <a:ext cx="8229600" cy="4918075"/>
          </a:xfrm>
        </p:spPr>
        <p:txBody>
          <a:bodyPr/>
          <a:lstStyle/>
          <a:p>
            <a:pPr marL="0" indent="0">
              <a:buFont typeface="Arial" charset="0"/>
              <a:buNone/>
              <a:defRPr/>
            </a:pPr>
            <a:r>
              <a:rPr lang="en-US" altLang="ja-JP" dirty="0">
                <a:latin typeface="+mn-ea"/>
              </a:rPr>
              <a:t>1</a:t>
            </a:r>
            <a:r>
              <a:rPr lang="ja-JP" altLang="en-US" dirty="0">
                <a:latin typeface="+mn-ea"/>
              </a:rPr>
              <a:t>）</a:t>
            </a:r>
            <a:r>
              <a:rPr lang="en-US" altLang="ja-JP" dirty="0">
                <a:latin typeface="+mn-ea"/>
              </a:rPr>
              <a:t> </a:t>
            </a:r>
            <a:r>
              <a:rPr lang="ja-JP" altLang="en-US" dirty="0">
                <a:latin typeface="+mn-ea"/>
              </a:rPr>
              <a:t>仲間が増える</a:t>
            </a:r>
            <a:r>
              <a:rPr lang="en-US" altLang="ja-JP" dirty="0">
                <a:latin typeface="+mn-ea"/>
              </a:rPr>
              <a:t> </a:t>
            </a:r>
            <a:r>
              <a:rPr lang="ja-JP" altLang="en-US" dirty="0">
                <a:latin typeface="+mn-ea"/>
              </a:rPr>
              <a:t>ー</a:t>
            </a:r>
            <a:r>
              <a:rPr lang="en-US" altLang="ja-JP" dirty="0">
                <a:latin typeface="+mn-ea"/>
              </a:rPr>
              <a:t> </a:t>
            </a:r>
            <a:r>
              <a:rPr lang="ja-JP" altLang="en-US" dirty="0">
                <a:latin typeface="+mn-ea"/>
              </a:rPr>
              <a:t>ヴェスヴィオ火山の噴火 </a:t>
            </a:r>
            <a:endParaRPr lang="en-US" altLang="ja-JP" dirty="0">
              <a:latin typeface="+mn-ea"/>
            </a:endParaRPr>
          </a:p>
          <a:p>
            <a:pPr marL="0" indent="0">
              <a:buFont typeface="Arial" charset="0"/>
              <a:buNone/>
              <a:defRPr/>
            </a:pPr>
            <a:r>
              <a:rPr lang="ja-JP" altLang="ja-JP" dirty="0">
                <a:latin typeface="+mn-ea"/>
              </a:rPr>
              <a:t>2</a:t>
            </a:r>
            <a:r>
              <a:rPr lang="ja-JP" altLang="en-US" dirty="0">
                <a:latin typeface="+mn-ea"/>
              </a:rPr>
              <a:t>）</a:t>
            </a:r>
            <a:r>
              <a:rPr lang="en-US" altLang="ja-JP" dirty="0">
                <a:latin typeface="+mn-ea"/>
              </a:rPr>
              <a:t> </a:t>
            </a:r>
            <a:r>
              <a:rPr lang="ja-JP" altLang="en-US" dirty="0">
                <a:latin typeface="+mn-ea"/>
              </a:rPr>
              <a:t>祈りの場でのローソクの灯（燃焼）</a:t>
            </a:r>
            <a:endParaRPr lang="en-US" altLang="ja-JP" dirty="0">
              <a:latin typeface="+mn-ea"/>
            </a:endParaRPr>
          </a:p>
          <a:p>
            <a:pPr marL="0" indent="0">
              <a:buFont typeface="Arial" charset="0"/>
              <a:buNone/>
              <a:defRPr/>
            </a:pPr>
            <a:r>
              <a:rPr lang="ja-JP" altLang="ja-JP" dirty="0">
                <a:latin typeface="+mn-ea"/>
              </a:rPr>
              <a:t>3</a:t>
            </a:r>
            <a:r>
              <a:rPr lang="ja-JP" altLang="en-US" dirty="0">
                <a:latin typeface="+mn-ea"/>
              </a:rPr>
              <a:t>）</a:t>
            </a:r>
            <a:r>
              <a:rPr lang="en-US" altLang="ja-JP" dirty="0">
                <a:latin typeface="+mn-ea"/>
              </a:rPr>
              <a:t> </a:t>
            </a:r>
            <a:r>
              <a:rPr lang="ja-JP" altLang="en-US" dirty="0">
                <a:latin typeface="+mn-ea"/>
              </a:rPr>
              <a:t>ルネサンス絵画の中に閉じ込められる</a:t>
            </a:r>
            <a:endParaRPr lang="en-US" altLang="ja-JP" dirty="0">
              <a:latin typeface="+mn-ea"/>
            </a:endParaRPr>
          </a:p>
          <a:p>
            <a:pPr marL="0" indent="0">
              <a:buFont typeface="Arial" charset="0"/>
              <a:buNone/>
              <a:defRPr/>
            </a:pPr>
            <a:r>
              <a:rPr lang="ja-JP" altLang="ja-JP" dirty="0">
                <a:latin typeface="+mn-ea"/>
              </a:rPr>
              <a:t>4</a:t>
            </a:r>
            <a:r>
              <a:rPr lang="ja-JP" altLang="en-US" dirty="0">
                <a:latin typeface="+mn-ea"/>
              </a:rPr>
              <a:t>）</a:t>
            </a:r>
            <a:r>
              <a:rPr lang="en-US" altLang="ja-JP" dirty="0">
                <a:latin typeface="+mn-ea"/>
              </a:rPr>
              <a:t> </a:t>
            </a:r>
            <a:r>
              <a:rPr lang="ja-JP" altLang="en-US" dirty="0">
                <a:latin typeface="+mn-ea"/>
              </a:rPr>
              <a:t>酸素を発見したのは私だ</a:t>
            </a:r>
            <a:r>
              <a:rPr lang="en-US" altLang="ja-JP" dirty="0">
                <a:latin typeface="+mn-ea"/>
              </a:rPr>
              <a:t> !</a:t>
            </a:r>
          </a:p>
          <a:p>
            <a:pPr marL="0" indent="0">
              <a:buFont typeface="Arial" charset="0"/>
              <a:buNone/>
              <a:defRPr/>
            </a:pPr>
            <a:r>
              <a:rPr lang="ja-JP" altLang="ja-JP" dirty="0">
                <a:latin typeface="+mn-ea"/>
              </a:rPr>
              <a:t>5</a:t>
            </a:r>
            <a:r>
              <a:rPr lang="ja-JP" altLang="en-US" dirty="0">
                <a:latin typeface="+mn-ea"/>
              </a:rPr>
              <a:t>）</a:t>
            </a:r>
            <a:r>
              <a:rPr lang="en-US" altLang="ja-JP" dirty="0">
                <a:latin typeface="+mn-ea"/>
              </a:rPr>
              <a:t> </a:t>
            </a:r>
            <a:r>
              <a:rPr lang="ja-JP" altLang="en-US" dirty="0">
                <a:latin typeface="+mn-ea"/>
              </a:rPr>
              <a:t>産業革命（担い手は水蒸気）</a:t>
            </a:r>
            <a:endParaRPr lang="en-US" altLang="ja-JP" dirty="0">
              <a:latin typeface="+mn-ea"/>
            </a:endParaRPr>
          </a:p>
          <a:p>
            <a:pPr marL="0" indent="0">
              <a:buFont typeface="Arial" charset="0"/>
              <a:buNone/>
              <a:defRPr/>
            </a:pPr>
            <a:r>
              <a:rPr lang="en-US" altLang="ja-JP" dirty="0">
                <a:latin typeface="+mn-ea"/>
              </a:rPr>
              <a:t>6</a:t>
            </a:r>
            <a:r>
              <a:rPr lang="ja-JP" altLang="en-US" dirty="0">
                <a:latin typeface="+mn-ea"/>
              </a:rPr>
              <a:t>）</a:t>
            </a:r>
            <a:r>
              <a:rPr lang="en-US" altLang="ja-JP" dirty="0">
                <a:latin typeface="+mn-ea"/>
              </a:rPr>
              <a:t> </a:t>
            </a:r>
            <a:r>
              <a:rPr lang="ja-JP" altLang="en-US" dirty="0">
                <a:latin typeface="+mn-ea"/>
              </a:rPr>
              <a:t>空気からアンモニアをつくる</a:t>
            </a:r>
            <a:endParaRPr lang="en-US" altLang="ja-JP" dirty="0">
              <a:latin typeface="+mn-ea"/>
            </a:endParaRPr>
          </a:p>
          <a:p>
            <a:pPr marL="0" indent="0">
              <a:buFont typeface="Arial" charset="0"/>
              <a:buNone/>
              <a:defRPr/>
            </a:pPr>
            <a:r>
              <a:rPr lang="ja-JP" altLang="en-US" dirty="0">
                <a:latin typeface="+mn-ea"/>
              </a:rPr>
              <a:t>7）</a:t>
            </a:r>
            <a:r>
              <a:rPr lang="en-US" altLang="ja-JP" dirty="0">
                <a:latin typeface="+mn-ea"/>
              </a:rPr>
              <a:t> </a:t>
            </a:r>
            <a:r>
              <a:rPr lang="ja-JP" altLang="en-US" dirty="0">
                <a:latin typeface="+mn-ea"/>
              </a:rPr>
              <a:t>二酸化炭素をはじめとする温室効果ガスに　　</a:t>
            </a:r>
            <a:endParaRPr lang="en-US" altLang="ja-JP" dirty="0">
              <a:latin typeface="+mn-ea"/>
            </a:endParaRPr>
          </a:p>
          <a:p>
            <a:pPr marL="0" indent="0">
              <a:buFont typeface="Arial" charset="0"/>
              <a:buNone/>
              <a:defRPr/>
            </a:pPr>
            <a:r>
              <a:rPr lang="ja-JP" altLang="ja-JP" dirty="0">
                <a:latin typeface="+mn-ea"/>
              </a:rPr>
              <a:t>　</a:t>
            </a:r>
            <a:r>
              <a:rPr lang="ja-JP" altLang="en-US" dirty="0">
                <a:latin typeface="+mn-ea"/>
              </a:rPr>
              <a:t>　よる地球温暖化</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50800"/>
            <a:ext cx="9144000" cy="1143000"/>
          </a:xfrm>
        </p:spPr>
        <p:txBody>
          <a:bodyPr rtlCol="0">
            <a:normAutofit fontScale="90000"/>
          </a:bodyPr>
          <a:lstStyle/>
          <a:p>
            <a:pPr algn="l" fontAlgn="auto">
              <a:lnSpc>
                <a:spcPct val="90000"/>
              </a:lnSpc>
              <a:spcAft>
                <a:spcPts val="0"/>
              </a:spcAft>
              <a:defRPr/>
            </a:pPr>
            <a:r>
              <a:rPr lang="ja-JP" altLang="en-US" sz="4000" baseline="30000" dirty="0">
                <a:solidFill>
                  <a:schemeClr val="bg1"/>
                </a:solidFill>
                <a:latin typeface="+mj-ea"/>
                <a:cs typeface="+mj-cs"/>
              </a:rPr>
              <a:t>　分子の事件簿</a:t>
            </a:r>
            <a:r>
              <a:rPr lang="en-US" altLang="ja-JP" sz="4000" baseline="30000" dirty="0">
                <a:solidFill>
                  <a:schemeClr val="bg1"/>
                </a:solidFill>
                <a:latin typeface="+mj-ea"/>
                <a:cs typeface="+mj-cs"/>
              </a:rPr>
              <a:t>1 </a:t>
            </a:r>
            <a:r>
              <a:rPr lang="ja-JP" altLang="en-US" sz="4000" dirty="0">
                <a:solidFill>
                  <a:schemeClr val="bg1"/>
                </a:solidFill>
                <a:latin typeface="+mj-ea"/>
                <a:cs typeface="+mj-cs"/>
              </a:rPr>
              <a:t>ヴェスヴィオ</a:t>
            </a:r>
            <a:r>
              <a:rPr lang="ja-JP" altLang="en-US" dirty="0">
                <a:solidFill>
                  <a:schemeClr val="bg1"/>
                </a:solidFill>
                <a:latin typeface="+mj-ea"/>
                <a:cs typeface="+mj-cs"/>
              </a:rPr>
              <a:t>火山の噴火</a:t>
            </a:r>
            <a:r>
              <a:rPr lang="en-US" altLang="ja-JP" dirty="0">
                <a:solidFill>
                  <a:schemeClr val="bg1"/>
                </a:solidFill>
                <a:latin typeface="+mj-ea"/>
                <a:cs typeface="+mj-cs"/>
              </a:rPr>
              <a:t> </a:t>
            </a:r>
            <a:br>
              <a:rPr lang="en-US" altLang="ja-JP" dirty="0">
                <a:cs typeface="+mj-cs"/>
              </a:rPr>
            </a:br>
            <a:r>
              <a:rPr lang="ja-JP" altLang="ja-JP" dirty="0">
                <a:cs typeface="+mj-cs"/>
              </a:rPr>
              <a:t>　</a:t>
            </a:r>
            <a:r>
              <a:rPr lang="ja-JP" altLang="en-US" dirty="0">
                <a:cs typeface="+mj-cs"/>
              </a:rPr>
              <a:t>　</a:t>
            </a:r>
            <a:r>
              <a:rPr lang="ja-JP" altLang="ja-JP" sz="3100" dirty="0">
                <a:cs typeface="+mj-cs"/>
              </a:rPr>
              <a:t>紀元</a:t>
            </a:r>
            <a:r>
              <a:rPr lang="en-US" altLang="ja-JP" sz="3100" dirty="0">
                <a:cs typeface="+mj-cs"/>
              </a:rPr>
              <a:t>79</a:t>
            </a:r>
            <a:r>
              <a:rPr lang="ja-JP" altLang="ja-JP" sz="3100" dirty="0">
                <a:cs typeface="+mj-cs"/>
              </a:rPr>
              <a:t>年</a:t>
            </a:r>
            <a:r>
              <a:rPr lang="en-US" altLang="ja-JP" sz="3100" dirty="0">
                <a:cs typeface="+mj-cs"/>
              </a:rPr>
              <a:t>8</a:t>
            </a:r>
            <a:r>
              <a:rPr lang="ja-JP" altLang="ja-JP" sz="3100" dirty="0">
                <a:cs typeface="+mj-cs"/>
              </a:rPr>
              <a:t>月</a:t>
            </a:r>
            <a:r>
              <a:rPr lang="en-US" altLang="ja-JP" sz="3100" dirty="0">
                <a:cs typeface="+mj-cs"/>
              </a:rPr>
              <a:t>24</a:t>
            </a:r>
            <a:r>
              <a:rPr lang="ja-JP" altLang="ja-JP" sz="3100" dirty="0">
                <a:cs typeface="+mj-cs"/>
              </a:rPr>
              <a:t>日 </a:t>
            </a:r>
            <a:endParaRPr lang="ja-JP" altLang="en-US" dirty="0">
              <a:cs typeface="+mj-cs"/>
            </a:endParaRPr>
          </a:p>
        </p:txBody>
      </p:sp>
      <p:pic>
        <p:nvPicPr>
          <p:cNvPr id="10445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336675"/>
            <a:ext cx="4064000"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8013"/>
            <a:ext cx="2411413"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3" name="テキスト ボックス 7"/>
          <p:cNvSpPr txBox="1">
            <a:spLocks noChangeArrowheads="1"/>
          </p:cNvSpPr>
          <p:nvPr/>
        </p:nvSpPr>
        <p:spPr bwMode="auto">
          <a:xfrm>
            <a:off x="681038" y="6015038"/>
            <a:ext cx="3276600"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120000"/>
              </a:lnSpc>
            </a:pPr>
            <a:r>
              <a:rPr lang="ja-JP" altLang="en-US" sz="1800"/>
              <a:t>噴火しているヴェスヴィオ火山と　　　　　</a:t>
            </a:r>
            <a:endParaRPr lang="en-US" altLang="ja-JP" sz="1800"/>
          </a:p>
          <a:p>
            <a:pPr>
              <a:lnSpc>
                <a:spcPct val="120000"/>
              </a:lnSpc>
            </a:pPr>
            <a:r>
              <a:rPr lang="en-US" altLang="ja-JP" sz="1800"/>
              <a:t>10</a:t>
            </a:r>
            <a:r>
              <a:rPr lang="ja-JP" altLang="en-US" sz="1800"/>
              <a:t>キロ離れたポンペイ市</a:t>
            </a:r>
          </a:p>
        </p:txBody>
      </p:sp>
      <p:sp>
        <p:nvSpPr>
          <p:cNvPr id="20485" name="テキスト ボックス 2"/>
          <p:cNvSpPr txBox="1">
            <a:spLocks noChangeArrowheads="1"/>
          </p:cNvSpPr>
          <p:nvPr/>
        </p:nvSpPr>
        <p:spPr bwMode="auto">
          <a:xfrm>
            <a:off x="4508500" y="3730625"/>
            <a:ext cx="4410075"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120000"/>
              </a:lnSpc>
              <a:defRPr/>
            </a:pPr>
            <a:r>
              <a:rPr lang="ja-JP" altLang="en-US" sz="2000" dirty="0"/>
              <a:t>．</a:t>
            </a:r>
            <a:r>
              <a:rPr lang="ja-JP" altLang="en-US" dirty="0"/>
              <a:t>・少ない仲間が増える</a:t>
            </a:r>
            <a:endParaRPr lang="en-US" altLang="ja-JP" dirty="0"/>
          </a:p>
          <a:p>
            <a:pPr>
              <a:lnSpc>
                <a:spcPct val="120000"/>
              </a:lnSpc>
              <a:defRPr/>
            </a:pPr>
            <a:r>
              <a:rPr lang="ja-JP" altLang="en-US" dirty="0"/>
              <a:t>　　</a:t>
            </a:r>
            <a:r>
              <a:rPr lang="en-US" altLang="ja-JP" dirty="0"/>
              <a:t>H</a:t>
            </a:r>
            <a:r>
              <a:rPr lang="en-US" altLang="ja-JP" baseline="-25000" dirty="0"/>
              <a:t>2</a:t>
            </a:r>
            <a:r>
              <a:rPr lang="en-US" altLang="ja-JP" dirty="0"/>
              <a:t>O, CO</a:t>
            </a:r>
            <a:r>
              <a:rPr lang="en-US" altLang="ja-JP" baseline="-25000" dirty="0"/>
              <a:t>2</a:t>
            </a:r>
            <a:r>
              <a:rPr lang="en-US" altLang="ja-JP" dirty="0"/>
              <a:t>, SO</a:t>
            </a:r>
            <a:r>
              <a:rPr lang="en-US" altLang="ja-JP" baseline="-25000" dirty="0"/>
              <a:t>2</a:t>
            </a:r>
            <a:r>
              <a:rPr lang="en-US" altLang="ja-JP" dirty="0"/>
              <a:t>, H</a:t>
            </a:r>
            <a:r>
              <a:rPr lang="en-US" altLang="ja-JP" baseline="-25000" dirty="0"/>
              <a:t>2</a:t>
            </a:r>
            <a:r>
              <a:rPr lang="en-US" altLang="ja-JP" dirty="0"/>
              <a:t>S, </a:t>
            </a:r>
            <a:r>
              <a:rPr lang="en-US" altLang="ja-JP" dirty="0" err="1"/>
              <a:t>HCl</a:t>
            </a:r>
            <a:r>
              <a:rPr lang="ja-JP" altLang="en-US" dirty="0"/>
              <a:t>・・・</a:t>
            </a:r>
            <a:endParaRPr lang="en-US" altLang="ja-JP" dirty="0"/>
          </a:p>
          <a:p>
            <a:pPr>
              <a:lnSpc>
                <a:spcPct val="120000"/>
              </a:lnSpc>
              <a:defRPr/>
            </a:pPr>
            <a:r>
              <a:rPr lang="ja-JP" altLang="en-US" dirty="0"/>
              <a:t>・鉄が鉄さびとなる</a:t>
            </a:r>
            <a:endParaRPr lang="en-US" altLang="ja-JP" dirty="0"/>
          </a:p>
          <a:p>
            <a:pPr>
              <a:lnSpc>
                <a:spcPct val="120000"/>
              </a:lnSpc>
              <a:defRPr/>
            </a:pPr>
            <a:r>
              <a:rPr lang="ja-JP" altLang="en-US" dirty="0"/>
              <a:t>　　</a:t>
            </a:r>
            <a:r>
              <a:rPr lang="en-US" altLang="ja-JP" dirty="0"/>
              <a:t>7Fe </a:t>
            </a:r>
            <a:r>
              <a:rPr lang="en-US" altLang="ja-JP" dirty="0">
                <a:solidFill>
                  <a:srgbClr val="FF0000"/>
                </a:solidFill>
              </a:rPr>
              <a:t>+ 5O</a:t>
            </a:r>
            <a:r>
              <a:rPr lang="en-US" altLang="ja-JP" baseline="-25000" dirty="0">
                <a:solidFill>
                  <a:srgbClr val="FF0000"/>
                </a:solidFill>
              </a:rPr>
              <a:t>2</a:t>
            </a:r>
            <a:r>
              <a:rPr lang="en-US" altLang="ja-JP" dirty="0">
                <a:solidFill>
                  <a:srgbClr val="FF0000"/>
                </a:solidFill>
              </a:rPr>
              <a:t> </a:t>
            </a:r>
            <a:r>
              <a:rPr lang="en-US" altLang="ja-JP" dirty="0"/>
              <a:t>+ 2H</a:t>
            </a:r>
            <a:r>
              <a:rPr lang="en-US" altLang="ja-JP" baseline="-25000" dirty="0"/>
              <a:t>2</a:t>
            </a:r>
            <a:r>
              <a:rPr lang="en-US" altLang="ja-JP" dirty="0"/>
              <a:t>O </a:t>
            </a:r>
          </a:p>
          <a:p>
            <a:pPr>
              <a:lnSpc>
                <a:spcPct val="120000"/>
              </a:lnSpc>
              <a:defRPr/>
            </a:pPr>
            <a:r>
              <a:rPr lang="en-US" altLang="ja-JP" dirty="0">
                <a:solidFill>
                  <a:srgbClr val="FF0000"/>
                </a:solidFill>
              </a:rPr>
              <a:t>                    </a:t>
            </a:r>
            <a:r>
              <a:rPr lang="en-US" altLang="ja-JP" dirty="0"/>
              <a:t>→ 2Fe</a:t>
            </a:r>
            <a:r>
              <a:rPr lang="en-US" altLang="ja-JP" baseline="-25000" dirty="0"/>
              <a:t>2</a:t>
            </a:r>
            <a:r>
              <a:rPr lang="en-US" altLang="ja-JP" dirty="0"/>
              <a:t>O</a:t>
            </a:r>
            <a:r>
              <a:rPr lang="en-US" altLang="ja-JP" baseline="-25000" dirty="0"/>
              <a:t>3 </a:t>
            </a:r>
            <a:r>
              <a:rPr lang="en-US" altLang="ja-JP" dirty="0"/>
              <a:t>H</a:t>
            </a:r>
            <a:r>
              <a:rPr lang="en-US" altLang="ja-JP" baseline="-25000" dirty="0"/>
              <a:t>2</a:t>
            </a:r>
            <a:r>
              <a:rPr lang="en-US" altLang="ja-JP" dirty="0"/>
              <a:t>O + Fe</a:t>
            </a:r>
            <a:r>
              <a:rPr lang="en-US" altLang="ja-JP" baseline="-25000" dirty="0"/>
              <a:t>3</a:t>
            </a:r>
            <a:r>
              <a:rPr lang="en-US" altLang="ja-JP" dirty="0"/>
              <a:t>O</a:t>
            </a:r>
            <a:r>
              <a:rPr lang="en-US" altLang="ja-JP" baseline="-25000" dirty="0"/>
              <a:t>4</a:t>
            </a:r>
          </a:p>
          <a:p>
            <a:pPr>
              <a:lnSpc>
                <a:spcPct val="120000"/>
              </a:lnSpc>
              <a:defRPr/>
            </a:pPr>
            <a:r>
              <a:rPr lang="ja-JP" altLang="en-US" dirty="0">
                <a:latin typeface="+mn-ea"/>
                <a:ea typeface="+mn-ea"/>
              </a:rPr>
              <a:t>・大量の火山灰と礫</a:t>
            </a:r>
            <a:endParaRPr lang="en-US" altLang="ja-JP" dirty="0">
              <a:latin typeface="+mn-ea"/>
              <a:ea typeface="+mn-ea"/>
            </a:endParaRPr>
          </a:p>
        </p:txBody>
      </p:sp>
      <p:sp>
        <p:nvSpPr>
          <p:cNvPr id="4" name="角丸四角形吹き出し 3"/>
          <p:cNvSpPr/>
          <p:nvPr/>
        </p:nvSpPr>
        <p:spPr>
          <a:xfrm>
            <a:off x="7686675" y="3906838"/>
            <a:ext cx="1231900" cy="396875"/>
          </a:xfrm>
          <a:prstGeom prst="wedgeRoundRectCallout">
            <a:avLst>
              <a:gd name="adj1" fmla="val -136126"/>
              <a:gd name="adj2" fmla="val 65798"/>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酸</a:t>
            </a:r>
            <a:r>
              <a:rPr lang="en-US" altLang="ja-JP" dirty="0"/>
              <a:t> </a:t>
            </a:r>
            <a:r>
              <a:rPr lang="ja-JP" altLang="en-US" dirty="0"/>
              <a:t>性</a:t>
            </a:r>
            <a:r>
              <a:rPr lang="en-US" altLang="ja-JP" dirty="0"/>
              <a:t> </a:t>
            </a:r>
            <a:r>
              <a:rPr lang="ja-JP" altLang="en-US" dirty="0"/>
              <a:t>雨</a:t>
            </a:r>
          </a:p>
        </p:txBody>
      </p:sp>
      <p:sp>
        <p:nvSpPr>
          <p:cNvPr id="104456" name="テキスト ボックス 4"/>
          <p:cNvSpPr txBox="1">
            <a:spLocks noChangeArrowheads="1"/>
          </p:cNvSpPr>
          <p:nvPr/>
        </p:nvSpPr>
        <p:spPr bwMode="auto">
          <a:xfrm>
            <a:off x="6700838" y="5330825"/>
            <a:ext cx="184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endParaRPr lang="ja-JP" altLang="en-US" sz="1800">
              <a:solidFill>
                <a:srgbClr val="000000"/>
              </a:solidFill>
              <a:latin typeface="Meiryo" charset="0"/>
            </a:endParaRPr>
          </a:p>
          <a:p>
            <a:endParaRPr lang="ja-JP" altLang="en-US" sz="1800"/>
          </a:p>
        </p:txBody>
      </p:sp>
      <p:sp>
        <p:nvSpPr>
          <p:cNvPr id="5" name="テキスト ボックス 4"/>
          <p:cNvSpPr txBox="1"/>
          <p:nvPr/>
        </p:nvSpPr>
        <p:spPr>
          <a:xfrm>
            <a:off x="4508500" y="2259013"/>
            <a:ext cx="2376488" cy="1323975"/>
          </a:xfrm>
          <a:prstGeom prst="rect">
            <a:avLst/>
          </a:prstGeom>
          <a:noFill/>
        </p:spPr>
        <p:txBody>
          <a:bodyPr wrap="none">
            <a:spAutoFit/>
          </a:bodyPr>
          <a:lstStyle/>
          <a:p>
            <a:pPr>
              <a:defRPr/>
            </a:pPr>
            <a:r>
              <a:rPr lang="en-US" altLang="ja-JP" sz="2000" dirty="0">
                <a:latin typeface="+mn-ea"/>
                <a:ea typeface="+mn-ea"/>
              </a:rPr>
              <a:t>“</a:t>
            </a:r>
            <a:r>
              <a:rPr lang="ja-JP" altLang="en-US" sz="2000" dirty="0">
                <a:latin typeface="+mn-ea"/>
                <a:ea typeface="+mn-ea"/>
              </a:rPr>
              <a:t>大プリニウス</a:t>
            </a:r>
            <a:r>
              <a:rPr lang="en-US" altLang="ja-JP" sz="2000" dirty="0">
                <a:latin typeface="+mn-ea"/>
                <a:ea typeface="+mn-ea"/>
              </a:rPr>
              <a:t>”</a:t>
            </a:r>
          </a:p>
          <a:p>
            <a:pPr>
              <a:defRPr/>
            </a:pPr>
            <a:r>
              <a:rPr lang="ja-JP" altLang="en-US" sz="2000" dirty="0">
                <a:latin typeface="+mn-ea"/>
                <a:ea typeface="+mn-ea"/>
              </a:rPr>
              <a:t>古代ローマの軍人、</a:t>
            </a:r>
            <a:endParaRPr lang="en-US" altLang="ja-JP" sz="2000" dirty="0">
              <a:latin typeface="+mn-ea"/>
              <a:ea typeface="+mn-ea"/>
            </a:endParaRPr>
          </a:p>
          <a:p>
            <a:pPr>
              <a:defRPr/>
            </a:pPr>
            <a:r>
              <a:rPr lang="ja-JP" altLang="en-US" sz="2000" dirty="0">
                <a:latin typeface="+mn-ea"/>
                <a:ea typeface="+mn-ea"/>
              </a:rPr>
              <a:t>政治家、博物学者、</a:t>
            </a:r>
            <a:endParaRPr lang="en-US" altLang="ja-JP" sz="2000" dirty="0">
              <a:latin typeface="+mn-ea"/>
              <a:ea typeface="+mn-ea"/>
            </a:endParaRPr>
          </a:p>
          <a:p>
            <a:pPr>
              <a:defRPr/>
            </a:pPr>
            <a:r>
              <a:rPr lang="en-US" altLang="ja-JP" sz="2000" dirty="0">
                <a:latin typeface="+mn-ea"/>
                <a:ea typeface="+mn-ea"/>
              </a:rPr>
              <a:t>『</a:t>
            </a:r>
            <a:r>
              <a:rPr lang="ja-JP" altLang="en-US" sz="2000" dirty="0">
                <a:latin typeface="+mn-ea"/>
                <a:ea typeface="+mn-ea"/>
              </a:rPr>
              <a:t>博物誌</a:t>
            </a:r>
            <a:r>
              <a:rPr lang="en-US" altLang="ja-JP" sz="2000" dirty="0">
                <a:latin typeface="+mn-ea"/>
                <a:ea typeface="+mn-ea"/>
              </a:rPr>
              <a:t>』</a:t>
            </a:r>
            <a:r>
              <a:rPr lang="ja-JP" altLang="en-US" sz="2000" dirty="0">
                <a:latin typeface="+mn-ea"/>
                <a:ea typeface="+mn-ea"/>
              </a:rPr>
              <a:t>を著した</a:t>
            </a:r>
          </a:p>
        </p:txBody>
      </p:sp>
      <p:pic>
        <p:nvPicPr>
          <p:cNvPr id="10" name="図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175" y="701675"/>
            <a:ext cx="4672013"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18433" name="タイトル 1"/>
          <p:cNvSpPr>
            <a:spLocks noGrp="1"/>
          </p:cNvSpPr>
          <p:nvPr>
            <p:ph type="title"/>
          </p:nvPr>
        </p:nvSpPr>
        <p:spPr>
          <a:xfrm>
            <a:off x="203200" y="196850"/>
            <a:ext cx="8737600" cy="1143000"/>
          </a:xfrm>
        </p:spPr>
        <p:txBody>
          <a:bodyPr rtlCol="0">
            <a:normAutofit fontScale="90000"/>
          </a:bodyPr>
          <a:lstStyle/>
          <a:p>
            <a:pPr algn="l" fontAlgn="auto">
              <a:spcAft>
                <a:spcPts val="0"/>
              </a:spcAft>
              <a:defRPr/>
            </a:pPr>
            <a:r>
              <a:rPr lang="ja-JP" altLang="en-US" sz="4000" baseline="30000" dirty="0">
                <a:solidFill>
                  <a:srgbClr val="FFFFFF"/>
                </a:solidFill>
                <a:latin typeface="+mj-ea"/>
                <a:cs typeface="+mj-cs"/>
              </a:rPr>
              <a:t>分子の事件簿</a:t>
            </a:r>
            <a:r>
              <a:rPr lang="en-US" altLang="ja-JP" sz="4000" baseline="30000" dirty="0">
                <a:solidFill>
                  <a:srgbClr val="FFFFFF"/>
                </a:solidFill>
                <a:latin typeface="+mj-ea"/>
                <a:cs typeface="+mj-cs"/>
              </a:rPr>
              <a:t>2</a:t>
            </a:r>
            <a:r>
              <a:rPr lang="en-US" altLang="ja-JP" sz="4000" dirty="0">
                <a:solidFill>
                  <a:srgbClr val="FFFFFF"/>
                </a:solidFill>
                <a:latin typeface="+mj-ea"/>
                <a:cs typeface="+mj-cs"/>
              </a:rPr>
              <a:t> </a:t>
            </a:r>
            <a:r>
              <a:rPr lang="ja-JP" altLang="en-US" sz="4000" dirty="0">
                <a:solidFill>
                  <a:srgbClr val="FFFFFF"/>
                </a:solidFill>
                <a:latin typeface="+mj-ea"/>
                <a:cs typeface="+mj-cs"/>
              </a:rPr>
              <a:t>この世を創造し司っている神</a:t>
            </a:r>
            <a:br>
              <a:rPr lang="en-US" altLang="ja-JP" sz="4000" dirty="0">
                <a:solidFill>
                  <a:srgbClr val="FFFFFF"/>
                </a:solidFill>
                <a:latin typeface="+mj-ea"/>
                <a:cs typeface="+mj-cs"/>
              </a:rPr>
            </a:br>
            <a:r>
              <a:rPr lang="en-US" altLang="ja-JP" sz="4000" dirty="0">
                <a:solidFill>
                  <a:srgbClr val="FFFFFF"/>
                </a:solidFill>
                <a:latin typeface="+mj-ea"/>
                <a:cs typeface="+mj-cs"/>
              </a:rPr>
              <a:t>                </a:t>
            </a:r>
            <a:r>
              <a:rPr lang="ja-JP" altLang="en-US" sz="4000" dirty="0">
                <a:solidFill>
                  <a:srgbClr val="FFFFFF"/>
                </a:solidFill>
                <a:latin typeface="+mj-ea"/>
                <a:cs typeface="+mj-cs"/>
              </a:rPr>
              <a:t>　</a:t>
            </a:r>
            <a:r>
              <a:rPr lang="en-US" altLang="ja-JP" sz="3600" dirty="0">
                <a:solidFill>
                  <a:srgbClr val="FFFFFF"/>
                </a:solidFill>
                <a:latin typeface="+mj-ea"/>
                <a:cs typeface="+mj-cs"/>
              </a:rPr>
              <a:t>-</a:t>
            </a:r>
            <a:r>
              <a:rPr lang="ja-JP" altLang="en-US" sz="3600" dirty="0">
                <a:solidFill>
                  <a:srgbClr val="FFFFFF"/>
                </a:solidFill>
                <a:latin typeface="+mj-ea"/>
                <a:cs typeface="+mj-cs"/>
              </a:rPr>
              <a:t>祈りの場でのローソクの灯（燃焼）</a:t>
            </a:r>
          </a:p>
        </p:txBody>
      </p:sp>
      <p:pic>
        <p:nvPicPr>
          <p:cNvPr id="37891"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938" y="1803400"/>
            <a:ext cx="16891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テキスト ボックス 1"/>
          <p:cNvSpPr txBox="1">
            <a:spLocks noChangeArrowheads="1"/>
          </p:cNvSpPr>
          <p:nvPr/>
        </p:nvSpPr>
        <p:spPr bwMode="auto">
          <a:xfrm>
            <a:off x="457200" y="5751513"/>
            <a:ext cx="84836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2000" dirty="0">
                <a:latin typeface="+mn-ea"/>
                <a:ea typeface="+mn-ea"/>
              </a:rPr>
              <a:t>蜜蝋の主成分パルミチン酸ミリシル </a:t>
            </a:r>
            <a:r>
              <a:rPr lang="en-US" altLang="ja-JP" sz="2000" dirty="0">
                <a:latin typeface="+mn-ea"/>
                <a:ea typeface="+mn-ea"/>
              </a:rPr>
              <a:t>CH</a:t>
            </a:r>
            <a:r>
              <a:rPr lang="en-US" altLang="ja-JP" sz="2000" baseline="-25000" dirty="0">
                <a:latin typeface="+mn-ea"/>
                <a:ea typeface="+mn-ea"/>
              </a:rPr>
              <a:t>3</a:t>
            </a:r>
            <a:r>
              <a:rPr lang="en-US" altLang="ja-JP" sz="2000" dirty="0">
                <a:latin typeface="+mn-ea"/>
                <a:ea typeface="+mn-ea"/>
              </a:rPr>
              <a:t>(CH</a:t>
            </a:r>
            <a:r>
              <a:rPr lang="en-US" altLang="ja-JP" sz="2000" baseline="-25000" dirty="0">
                <a:latin typeface="+mn-ea"/>
                <a:ea typeface="+mn-ea"/>
              </a:rPr>
              <a:t>2 </a:t>
            </a:r>
            <a:r>
              <a:rPr lang="en-US" altLang="ja-JP" sz="2000" dirty="0">
                <a:latin typeface="+mn-ea"/>
                <a:ea typeface="+mn-ea"/>
              </a:rPr>
              <a:t>)</a:t>
            </a:r>
            <a:r>
              <a:rPr lang="en-US" altLang="ja-JP" sz="2000" baseline="-25000" dirty="0">
                <a:latin typeface="+mn-ea"/>
                <a:ea typeface="+mn-ea"/>
              </a:rPr>
              <a:t>14</a:t>
            </a:r>
            <a:r>
              <a:rPr lang="en-US" altLang="ja-JP" sz="2000" dirty="0">
                <a:latin typeface="+mn-ea"/>
                <a:ea typeface="+mn-ea"/>
              </a:rPr>
              <a:t>COO(CH</a:t>
            </a:r>
            <a:r>
              <a:rPr lang="en-US" altLang="ja-JP" sz="2000" baseline="-25000" dirty="0">
                <a:latin typeface="+mn-ea"/>
                <a:ea typeface="+mn-ea"/>
              </a:rPr>
              <a:t>2</a:t>
            </a:r>
            <a:r>
              <a:rPr lang="en-US" altLang="ja-JP" sz="2000" dirty="0">
                <a:latin typeface="+mn-ea"/>
                <a:ea typeface="+mn-ea"/>
              </a:rPr>
              <a:t>)</a:t>
            </a:r>
            <a:r>
              <a:rPr lang="en-US" altLang="ja-JP" sz="2000" baseline="-25000" dirty="0">
                <a:latin typeface="+mn-ea"/>
                <a:ea typeface="+mn-ea"/>
              </a:rPr>
              <a:t>29</a:t>
            </a:r>
            <a:r>
              <a:rPr lang="en-US" altLang="ja-JP" sz="2000" dirty="0">
                <a:latin typeface="+mn-ea"/>
                <a:ea typeface="+mn-ea"/>
              </a:rPr>
              <a:t>CH</a:t>
            </a:r>
            <a:r>
              <a:rPr lang="en-US" altLang="ja-JP" sz="2000" baseline="-25000" dirty="0">
                <a:latin typeface="+mn-ea"/>
                <a:ea typeface="+mn-ea"/>
              </a:rPr>
              <a:t>3</a:t>
            </a:r>
            <a:r>
              <a:rPr lang="ja-JP" altLang="en-US" sz="2000" dirty="0">
                <a:latin typeface="+mn-ea"/>
                <a:ea typeface="+mn-ea"/>
              </a:rPr>
              <a:t>の例では、</a:t>
            </a:r>
            <a:endParaRPr lang="en-US" altLang="ja-JP" sz="2000" dirty="0">
              <a:latin typeface="+mn-ea"/>
              <a:ea typeface="+mn-ea"/>
            </a:endParaRPr>
          </a:p>
          <a:p>
            <a:pPr>
              <a:defRPr/>
            </a:pPr>
            <a:r>
              <a:rPr lang="ja-JP" altLang="en-US" sz="2000" dirty="0">
                <a:latin typeface="+mn-ea"/>
                <a:ea typeface="+mn-ea"/>
              </a:rPr>
              <a:t>完全燃焼すると、</a:t>
            </a:r>
            <a:endParaRPr lang="en-US" altLang="ja-JP" sz="2000" dirty="0">
              <a:latin typeface="+mn-ea"/>
              <a:ea typeface="+mn-ea"/>
            </a:endParaRPr>
          </a:p>
          <a:p>
            <a:pPr>
              <a:defRPr/>
            </a:pPr>
            <a:r>
              <a:rPr lang="ja-JP" altLang="en-US" sz="2000" dirty="0">
                <a:latin typeface="+mn-ea"/>
                <a:ea typeface="+mn-ea"/>
              </a:rPr>
              <a:t>　　　　　　　　　　</a:t>
            </a:r>
            <a:r>
              <a:rPr lang="en-US" altLang="ja-JP" sz="2000" dirty="0">
                <a:latin typeface="+mn-ea"/>
                <a:ea typeface="+mn-ea"/>
              </a:rPr>
              <a:t>C</a:t>
            </a:r>
            <a:r>
              <a:rPr lang="en-US" altLang="ja-JP" sz="2000" baseline="-25000" dirty="0">
                <a:latin typeface="+mn-ea"/>
                <a:ea typeface="+mn-ea"/>
              </a:rPr>
              <a:t>46</a:t>
            </a:r>
            <a:r>
              <a:rPr lang="en-US" altLang="ja-JP" sz="2000" dirty="0">
                <a:latin typeface="+mn-ea"/>
                <a:ea typeface="+mn-ea"/>
              </a:rPr>
              <a:t>H</a:t>
            </a:r>
            <a:r>
              <a:rPr lang="en-US" altLang="ja-JP" sz="2000" baseline="-25000" dirty="0">
                <a:latin typeface="+mn-ea"/>
                <a:ea typeface="+mn-ea"/>
              </a:rPr>
              <a:t>92</a:t>
            </a:r>
            <a:r>
              <a:rPr lang="en-US" altLang="ja-JP" sz="2000" dirty="0">
                <a:latin typeface="+mn-ea"/>
                <a:ea typeface="+mn-ea"/>
              </a:rPr>
              <a:t>O</a:t>
            </a:r>
            <a:r>
              <a:rPr lang="en-US" altLang="ja-JP" sz="2000" baseline="-25000" dirty="0">
                <a:latin typeface="+mn-ea"/>
                <a:ea typeface="+mn-ea"/>
              </a:rPr>
              <a:t>2</a:t>
            </a:r>
            <a:r>
              <a:rPr lang="en-US" altLang="ja-JP" sz="2000" dirty="0">
                <a:latin typeface="+mn-ea"/>
                <a:ea typeface="+mn-ea"/>
              </a:rPr>
              <a:t> + 69</a:t>
            </a:r>
            <a:r>
              <a:rPr lang="en-US" altLang="ja-JP" sz="2000" dirty="0">
                <a:solidFill>
                  <a:srgbClr val="FF0000"/>
                </a:solidFill>
                <a:latin typeface="+mn-ea"/>
                <a:ea typeface="+mn-ea"/>
              </a:rPr>
              <a:t>O</a:t>
            </a:r>
            <a:r>
              <a:rPr lang="en-US" altLang="ja-JP" sz="2000" baseline="-25000" dirty="0">
                <a:solidFill>
                  <a:srgbClr val="FF0000"/>
                </a:solidFill>
                <a:latin typeface="+mn-ea"/>
                <a:ea typeface="+mn-ea"/>
              </a:rPr>
              <a:t>2</a:t>
            </a:r>
            <a:r>
              <a:rPr lang="en-US" altLang="ja-JP" sz="2000" dirty="0">
                <a:latin typeface="+mn-ea"/>
                <a:ea typeface="+mn-ea"/>
              </a:rPr>
              <a:t> →</a:t>
            </a:r>
            <a:r>
              <a:rPr lang="ja-JP" altLang="en-US" sz="2000" dirty="0">
                <a:latin typeface="+mn-ea"/>
                <a:ea typeface="+mn-ea"/>
              </a:rPr>
              <a:t>　</a:t>
            </a:r>
            <a:r>
              <a:rPr lang="en-US" altLang="ja-JP" sz="2000" dirty="0">
                <a:latin typeface="+mn-ea"/>
                <a:ea typeface="+mn-ea"/>
              </a:rPr>
              <a:t>46CO</a:t>
            </a:r>
            <a:r>
              <a:rPr lang="en-US" altLang="ja-JP" sz="2000" baseline="-25000" dirty="0">
                <a:latin typeface="+mn-ea"/>
                <a:ea typeface="+mn-ea"/>
              </a:rPr>
              <a:t>2</a:t>
            </a:r>
            <a:r>
              <a:rPr lang="en-US" altLang="ja-JP" sz="2000" dirty="0">
                <a:latin typeface="+mn-ea"/>
                <a:ea typeface="+mn-ea"/>
              </a:rPr>
              <a:t> + 46H</a:t>
            </a:r>
            <a:r>
              <a:rPr lang="en-US" altLang="ja-JP" sz="2000" baseline="-25000" dirty="0">
                <a:latin typeface="+mn-ea"/>
                <a:ea typeface="+mn-ea"/>
              </a:rPr>
              <a:t>2</a:t>
            </a:r>
            <a:r>
              <a:rPr lang="en-US" altLang="ja-JP" sz="2000" dirty="0">
                <a:latin typeface="+mn-ea"/>
                <a:ea typeface="+mn-ea"/>
              </a:rPr>
              <a:t>O</a:t>
            </a:r>
          </a:p>
        </p:txBody>
      </p:sp>
      <p:pic>
        <p:nvPicPr>
          <p:cNvPr id="37893" name="図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988" y="1554163"/>
            <a:ext cx="4176712" cy="419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4" name="テキスト ボックス 1"/>
          <p:cNvSpPr txBox="1">
            <a:spLocks noChangeArrowheads="1"/>
          </p:cNvSpPr>
          <p:nvPr/>
        </p:nvSpPr>
        <p:spPr bwMode="auto">
          <a:xfrm>
            <a:off x="4394200" y="3846513"/>
            <a:ext cx="4159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e </a:t>
            </a:r>
            <a:r>
              <a:rPr lang="en-US" altLang="ja-JP" baseline="30000"/>
              <a:t>-</a:t>
            </a:r>
            <a:endParaRPr lang="ja-JP" altLang="en-US" baseline="30000"/>
          </a:p>
        </p:txBody>
      </p:sp>
      <p:sp>
        <p:nvSpPr>
          <p:cNvPr id="37895" name="テキスト ボックス 2"/>
          <p:cNvSpPr txBox="1">
            <a:spLocks noChangeArrowheads="1"/>
          </p:cNvSpPr>
          <p:nvPr/>
        </p:nvSpPr>
        <p:spPr bwMode="auto">
          <a:xfrm>
            <a:off x="4545013" y="2355850"/>
            <a:ext cx="4667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C</a:t>
            </a:r>
            <a:r>
              <a:rPr lang="en-US" altLang="ja-JP" sz="1800" baseline="-25000"/>
              <a:t>n</a:t>
            </a:r>
            <a:r>
              <a:rPr lang="en-US" altLang="ja-JP" sz="1800" baseline="30000"/>
              <a:t>+</a:t>
            </a:r>
            <a:endParaRPr lang="ja-JP" altLang="en-US" sz="1800" baseline="30000"/>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50" y="1803400"/>
            <a:ext cx="3290888"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テキスト ボックス 4"/>
          <p:cNvSpPr txBox="1"/>
          <p:nvPr/>
        </p:nvSpPr>
        <p:spPr>
          <a:xfrm>
            <a:off x="596900" y="4713288"/>
            <a:ext cx="2760663" cy="400050"/>
          </a:xfrm>
          <a:prstGeom prst="rect">
            <a:avLst/>
          </a:prstGeom>
          <a:noFill/>
        </p:spPr>
        <p:txBody>
          <a:bodyPr wrap="none">
            <a:spAutoFit/>
          </a:bodyPr>
          <a:lstStyle/>
          <a:p>
            <a:pPr>
              <a:defRPr/>
            </a:pPr>
            <a:r>
              <a:rPr lang="ja-JP" altLang="en-US" sz="2000" dirty="0">
                <a:latin typeface="+mn-ea"/>
                <a:ea typeface="+mn-ea"/>
              </a:rPr>
              <a:t>フロギストン説（</a:t>
            </a:r>
            <a:r>
              <a:rPr lang="en-US" altLang="ja-JP" sz="2000" dirty="0">
                <a:latin typeface="+mn-ea"/>
                <a:ea typeface="+mn-ea"/>
              </a:rPr>
              <a:t>1703</a:t>
            </a:r>
            <a:r>
              <a:rPr lang="ja-JP" altLang="en-US" sz="2000" dirty="0">
                <a:latin typeface="+mn-ea"/>
                <a:ea typeface="+mn-ea"/>
              </a:rPr>
              <a:t>年）</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143000"/>
          </a:xfrm>
        </p:spPr>
        <p:txBody>
          <a:bodyPr rtlCol="0">
            <a:normAutofit fontScale="90000"/>
          </a:bodyPr>
          <a:lstStyle/>
          <a:p>
            <a:pPr fontAlgn="auto">
              <a:spcAft>
                <a:spcPts val="0"/>
              </a:spcAft>
              <a:defRPr/>
            </a:pPr>
            <a:r>
              <a:rPr lang="ja-JP" altLang="en-US" sz="3600" dirty="0">
                <a:solidFill>
                  <a:schemeClr val="bg1"/>
                </a:solidFill>
                <a:latin typeface="+mj-ea"/>
                <a:cs typeface="+mj-cs"/>
              </a:rPr>
              <a:t>実験と観測に根ざした近代科学の元祖</a:t>
            </a:r>
            <a:br>
              <a:rPr lang="en-US" altLang="ja-JP" sz="3600" dirty="0">
                <a:solidFill>
                  <a:schemeClr val="bg1"/>
                </a:solidFill>
                <a:latin typeface="+mj-ea"/>
                <a:cs typeface="+mj-cs"/>
              </a:rPr>
            </a:br>
            <a:r>
              <a:rPr lang="en-US" altLang="en-US" sz="3600" dirty="0">
                <a:solidFill>
                  <a:schemeClr val="bg1"/>
                </a:solidFill>
                <a:latin typeface="+mj-ea"/>
                <a:cs typeface="+mj-cs"/>
              </a:rPr>
              <a:t>ロジャー・ベーコン</a:t>
            </a:r>
            <a:r>
              <a:rPr lang="ja-JP" altLang="en-US" sz="3600" dirty="0">
                <a:solidFill>
                  <a:schemeClr val="bg1"/>
                </a:solidFill>
                <a:latin typeface="+mj-ea"/>
                <a:cs typeface="+mj-cs"/>
              </a:rPr>
              <a:t>とガリレオ・ガリレー</a:t>
            </a:r>
          </a:p>
        </p:txBody>
      </p:sp>
      <p:sp>
        <p:nvSpPr>
          <p:cNvPr id="37890" name="テキスト ボックス 3"/>
          <p:cNvSpPr txBox="1">
            <a:spLocks noChangeArrowheads="1"/>
          </p:cNvSpPr>
          <p:nvPr/>
        </p:nvSpPr>
        <p:spPr bwMode="auto">
          <a:xfrm>
            <a:off x="296863" y="4110038"/>
            <a:ext cx="4303712" cy="2522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2000" dirty="0">
                <a:latin typeface="+mn-ea"/>
                <a:ea typeface="+mn-ea"/>
              </a:rPr>
              <a:t>フランシスコ派の司祭で、イスラームに</a:t>
            </a:r>
            <a:endParaRPr lang="en-US" altLang="ja-JP" sz="2000" dirty="0">
              <a:latin typeface="+mn-ea"/>
              <a:ea typeface="+mn-ea"/>
            </a:endParaRPr>
          </a:p>
          <a:p>
            <a:pPr>
              <a:defRPr/>
            </a:pPr>
            <a:r>
              <a:rPr lang="ja-JP" altLang="en-US" sz="2000" dirty="0">
                <a:latin typeface="+mn-ea"/>
                <a:ea typeface="+mn-ea"/>
              </a:rPr>
              <a:t>引き継がれた古代ギリシャ文明をひも</a:t>
            </a:r>
            <a:endParaRPr lang="en-US" altLang="ja-JP" sz="2000" dirty="0">
              <a:latin typeface="+mn-ea"/>
              <a:ea typeface="+mn-ea"/>
            </a:endParaRPr>
          </a:p>
          <a:p>
            <a:pPr>
              <a:defRPr/>
            </a:pPr>
            <a:r>
              <a:rPr lang="ja-JP" altLang="en-US" sz="2000" dirty="0">
                <a:latin typeface="+mn-ea"/>
                <a:ea typeface="+mn-ea"/>
              </a:rPr>
              <a:t>解いた上で、理論だけでなく経験知や</a:t>
            </a:r>
            <a:endParaRPr lang="en-US" altLang="ja-JP" sz="2000" dirty="0">
              <a:latin typeface="+mn-ea"/>
              <a:ea typeface="+mn-ea"/>
            </a:endParaRPr>
          </a:p>
          <a:p>
            <a:pPr>
              <a:defRPr/>
            </a:pPr>
            <a:r>
              <a:rPr lang="ja-JP" altLang="en-US" sz="2000" dirty="0">
                <a:latin typeface="+mn-ea"/>
                <a:ea typeface="+mn-ea"/>
              </a:rPr>
              <a:t>実験観察を重視すべきことを主張し、</a:t>
            </a:r>
            <a:endParaRPr lang="en-US" altLang="ja-JP" sz="2000" dirty="0">
              <a:latin typeface="+mn-ea"/>
              <a:ea typeface="+mn-ea"/>
            </a:endParaRPr>
          </a:p>
          <a:p>
            <a:pPr>
              <a:defRPr/>
            </a:pPr>
            <a:r>
              <a:rPr lang="ja-JP" altLang="en-US" sz="2000" dirty="0">
                <a:latin typeface="+mn-ea"/>
                <a:ea typeface="+mn-ea"/>
              </a:rPr>
              <a:t>近代科学の先駆者といわれる。</a:t>
            </a:r>
            <a:endParaRPr lang="en-US" altLang="ja-JP" sz="2000" dirty="0">
              <a:latin typeface="+mn-ea"/>
              <a:ea typeface="+mn-ea"/>
            </a:endParaRPr>
          </a:p>
          <a:p>
            <a:pPr>
              <a:defRPr/>
            </a:pPr>
            <a:r>
              <a:rPr lang="en-US" altLang="ja-JP" sz="2000" dirty="0">
                <a:latin typeface="+mn-ea"/>
                <a:ea typeface="+mn-ea"/>
              </a:rPr>
              <a:t>1267</a:t>
            </a:r>
            <a:r>
              <a:rPr lang="ja-JP" altLang="en-US" sz="2000" dirty="0">
                <a:latin typeface="+mn-ea"/>
                <a:ea typeface="+mn-ea"/>
              </a:rPr>
              <a:t>年</a:t>
            </a:r>
            <a:r>
              <a:rPr lang="en-US" altLang="ja-JP" sz="2000" dirty="0">
                <a:latin typeface="+mn-ea"/>
                <a:ea typeface="+mn-ea"/>
              </a:rPr>
              <a:t>『</a:t>
            </a:r>
            <a:r>
              <a:rPr lang="ja-JP" altLang="en-US" sz="2000" dirty="0">
                <a:latin typeface="+mn-ea"/>
                <a:ea typeface="+mn-ea"/>
              </a:rPr>
              <a:t>大著作</a:t>
            </a:r>
            <a:r>
              <a:rPr lang="en-US" altLang="ja-JP" sz="2000" dirty="0">
                <a:latin typeface="+mn-ea"/>
                <a:ea typeface="+mn-ea"/>
              </a:rPr>
              <a:t>』</a:t>
            </a:r>
            <a:r>
              <a:rPr lang="ja-JP" altLang="en-US" sz="2000" dirty="0">
                <a:latin typeface="+mn-ea"/>
                <a:ea typeface="+mn-ea"/>
              </a:rPr>
              <a:t>を纏めた。</a:t>
            </a:r>
            <a:endParaRPr lang="en-US" altLang="ja-JP" sz="2000" dirty="0">
              <a:latin typeface="+mn-ea"/>
              <a:ea typeface="+mn-ea"/>
            </a:endParaRPr>
          </a:p>
          <a:p>
            <a:pPr>
              <a:defRPr/>
            </a:pPr>
            <a:r>
              <a:rPr lang="ja-JP" altLang="en-US" sz="2000" dirty="0">
                <a:latin typeface="+mn-ea"/>
                <a:ea typeface="+mn-ea"/>
              </a:rPr>
              <a:t>錬金術の一つ</a:t>
            </a:r>
            <a:r>
              <a:rPr lang="en-US" altLang="ja-JP" sz="2000" dirty="0">
                <a:latin typeface="+mn-ea"/>
                <a:ea typeface="+mn-ea"/>
              </a:rPr>
              <a:t> :</a:t>
            </a:r>
          </a:p>
          <a:p>
            <a:pPr>
              <a:defRPr/>
            </a:pPr>
            <a:r>
              <a:rPr lang="ja-JP" altLang="en-US" sz="1800" dirty="0"/>
              <a:t>：</a:t>
            </a:r>
            <a:r>
              <a:rPr lang="en-US" altLang="ja-JP" sz="1800" dirty="0" err="1"/>
              <a:t>HgS</a:t>
            </a:r>
            <a:r>
              <a:rPr lang="en-US" altLang="ja-JP" sz="1800" dirty="0"/>
              <a:t> + </a:t>
            </a:r>
            <a:r>
              <a:rPr lang="en-US" altLang="ja-JP" sz="1800" dirty="0">
                <a:solidFill>
                  <a:srgbClr val="FF0000"/>
                </a:solidFill>
              </a:rPr>
              <a:t>O</a:t>
            </a:r>
            <a:r>
              <a:rPr lang="en-US" altLang="ja-JP" sz="1800" baseline="-25000" dirty="0">
                <a:solidFill>
                  <a:srgbClr val="FF0000"/>
                </a:solidFill>
              </a:rPr>
              <a:t>2</a:t>
            </a:r>
            <a:r>
              <a:rPr lang="en-US" altLang="ja-JP" sz="1800" dirty="0"/>
              <a:t> →</a:t>
            </a:r>
            <a:r>
              <a:rPr lang="ja-JP" altLang="en-US" sz="1800" dirty="0"/>
              <a:t>　</a:t>
            </a:r>
            <a:r>
              <a:rPr lang="en-US" altLang="ja-JP" sz="1800" dirty="0" err="1"/>
              <a:t>HgO</a:t>
            </a:r>
            <a:r>
              <a:rPr lang="en-US" altLang="ja-JP" sz="1800" dirty="0"/>
              <a:t> + SO</a:t>
            </a:r>
            <a:r>
              <a:rPr lang="en-US" altLang="ja-JP" sz="1800" baseline="-25000" dirty="0"/>
              <a:t>2</a:t>
            </a:r>
            <a:endParaRPr lang="ja-JP" altLang="en-US" sz="1800" baseline="-25000" dirty="0"/>
          </a:p>
        </p:txBody>
      </p:sp>
      <p:pic>
        <p:nvPicPr>
          <p:cNvPr id="38916"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8475" y="1317625"/>
            <a:ext cx="2019300" cy="225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8"/>
          <p:cNvSpPr txBox="1">
            <a:spLocks noChangeArrowheads="1"/>
          </p:cNvSpPr>
          <p:nvPr/>
        </p:nvSpPr>
        <p:spPr bwMode="auto">
          <a:xfrm>
            <a:off x="4772025" y="4049713"/>
            <a:ext cx="42037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000" dirty="0">
                <a:latin typeface="+mn-ea"/>
                <a:ea typeface="+mn-ea"/>
              </a:rPr>
              <a:t>1609</a:t>
            </a:r>
            <a:r>
              <a:rPr lang="ja-JP" altLang="en-US" sz="2000" dirty="0">
                <a:latin typeface="+mn-ea"/>
                <a:ea typeface="+mn-ea"/>
              </a:rPr>
              <a:t>年天体望遠鏡を製作し、観測を</a:t>
            </a:r>
            <a:endParaRPr lang="en-US" altLang="ja-JP" sz="2000" dirty="0">
              <a:latin typeface="+mn-ea"/>
              <a:ea typeface="+mn-ea"/>
            </a:endParaRPr>
          </a:p>
          <a:p>
            <a:pPr>
              <a:defRPr/>
            </a:pPr>
            <a:r>
              <a:rPr lang="ja-JP" altLang="en-US" sz="2000" dirty="0">
                <a:latin typeface="+mn-ea"/>
                <a:ea typeface="+mn-ea"/>
              </a:rPr>
              <a:t>開始。コペルニクスの提唱していた</a:t>
            </a:r>
            <a:endParaRPr lang="en-US" altLang="ja-JP" sz="2000" dirty="0">
              <a:latin typeface="+mn-ea"/>
              <a:ea typeface="+mn-ea"/>
            </a:endParaRPr>
          </a:p>
          <a:p>
            <a:pPr>
              <a:defRPr/>
            </a:pPr>
            <a:r>
              <a:rPr lang="en-US" altLang="ja-JP" sz="2000" dirty="0">
                <a:latin typeface="+mn-ea"/>
                <a:ea typeface="+mn-ea"/>
              </a:rPr>
              <a:t>”</a:t>
            </a:r>
            <a:r>
              <a:rPr lang="ja-JP" altLang="en-US" sz="2000" dirty="0">
                <a:latin typeface="+mn-ea"/>
                <a:ea typeface="+mn-ea"/>
              </a:rPr>
              <a:t>地動説</a:t>
            </a:r>
            <a:r>
              <a:rPr lang="en-US" altLang="ja-JP" sz="2000" dirty="0">
                <a:latin typeface="+mn-ea"/>
                <a:ea typeface="+mn-ea"/>
              </a:rPr>
              <a:t>”</a:t>
            </a:r>
            <a:r>
              <a:rPr lang="ja-JP" altLang="en-US" sz="2000" dirty="0">
                <a:latin typeface="+mn-ea"/>
                <a:ea typeface="+mn-ea"/>
              </a:rPr>
              <a:t>を支持したため、カトリック</a:t>
            </a:r>
            <a:endParaRPr lang="en-US" altLang="ja-JP" sz="2000" dirty="0">
              <a:latin typeface="+mn-ea"/>
              <a:ea typeface="+mn-ea"/>
            </a:endParaRPr>
          </a:p>
          <a:p>
            <a:pPr>
              <a:defRPr/>
            </a:pPr>
            <a:r>
              <a:rPr lang="ja-JP" altLang="en-US" sz="2000" dirty="0">
                <a:latin typeface="+mn-ea"/>
                <a:ea typeface="+mn-ea"/>
              </a:rPr>
              <a:t>教会の異端審問にあい、</a:t>
            </a:r>
            <a:r>
              <a:rPr lang="en-US" altLang="ja-JP" sz="2000" dirty="0">
                <a:latin typeface="+mn-ea"/>
                <a:ea typeface="+mn-ea"/>
              </a:rPr>
              <a:t>1633</a:t>
            </a:r>
            <a:r>
              <a:rPr lang="ja-JP" altLang="en-US" sz="2000" dirty="0">
                <a:latin typeface="+mn-ea"/>
                <a:ea typeface="+mn-ea"/>
              </a:rPr>
              <a:t>年以降</a:t>
            </a:r>
            <a:endParaRPr lang="en-US" altLang="ja-JP" sz="2000" dirty="0">
              <a:latin typeface="+mn-ea"/>
              <a:ea typeface="+mn-ea"/>
            </a:endParaRPr>
          </a:p>
          <a:p>
            <a:pPr>
              <a:defRPr/>
            </a:pPr>
            <a:r>
              <a:rPr lang="ja-JP" altLang="en-US" sz="2000" dirty="0">
                <a:latin typeface="+mn-ea"/>
                <a:ea typeface="+mn-ea"/>
              </a:rPr>
              <a:t>自宅軟禁された。その間に</a:t>
            </a:r>
            <a:r>
              <a:rPr lang="en-US" altLang="ja-JP" sz="2000" dirty="0">
                <a:latin typeface="+mn-ea"/>
                <a:ea typeface="+mn-ea"/>
              </a:rPr>
              <a:t>『</a:t>
            </a:r>
            <a:r>
              <a:rPr lang="ja-JP" altLang="en-US" sz="2000" dirty="0">
                <a:latin typeface="+mn-ea"/>
                <a:ea typeface="+mn-ea"/>
              </a:rPr>
              <a:t>二つの新</a:t>
            </a:r>
            <a:endParaRPr lang="en-US" altLang="ja-JP" sz="2000" dirty="0">
              <a:latin typeface="+mn-ea"/>
              <a:ea typeface="+mn-ea"/>
            </a:endParaRPr>
          </a:p>
          <a:p>
            <a:pPr>
              <a:defRPr/>
            </a:pPr>
            <a:r>
              <a:rPr lang="ja-JP" altLang="en-US" sz="2000" dirty="0">
                <a:latin typeface="+mn-ea"/>
                <a:ea typeface="+mn-ea"/>
              </a:rPr>
              <a:t>科学対話</a:t>
            </a:r>
            <a:r>
              <a:rPr lang="en-US" altLang="ja-JP" sz="2000" dirty="0">
                <a:latin typeface="+mn-ea"/>
                <a:ea typeface="+mn-ea"/>
              </a:rPr>
              <a:t>』</a:t>
            </a:r>
            <a:r>
              <a:rPr lang="ja-JP" altLang="en-US" sz="2000" dirty="0">
                <a:latin typeface="+mn-ea"/>
                <a:ea typeface="+mn-ea"/>
              </a:rPr>
              <a:t>を著す。</a:t>
            </a:r>
            <a:endParaRPr lang="en-US" altLang="ja-JP" sz="2000" dirty="0">
              <a:latin typeface="+mn-ea"/>
              <a:ea typeface="+mn-ea"/>
            </a:endParaRPr>
          </a:p>
          <a:p>
            <a:pPr>
              <a:defRPr/>
            </a:pPr>
            <a:r>
              <a:rPr lang="ja-JP" altLang="en-US" sz="2000" dirty="0">
                <a:solidFill>
                  <a:srgbClr val="FF0000"/>
                </a:solidFill>
                <a:latin typeface="+mn-ea"/>
                <a:ea typeface="+mn-ea"/>
              </a:rPr>
              <a:t>空気の重さを測る</a:t>
            </a:r>
            <a:r>
              <a:rPr lang="ja-JP" altLang="en-US" sz="2000" dirty="0">
                <a:latin typeface="+mn-ea"/>
                <a:ea typeface="+mn-ea"/>
              </a:rPr>
              <a:t>ことに成功した。</a:t>
            </a:r>
            <a:endParaRPr lang="en-US" altLang="ja-JP" sz="2000" dirty="0">
              <a:latin typeface="+mn-ea"/>
              <a:ea typeface="+mn-ea"/>
            </a:endParaRPr>
          </a:p>
          <a:p>
            <a:pPr>
              <a:defRPr/>
            </a:pPr>
            <a:endParaRPr lang="en-US" altLang="ja-JP" sz="2000" dirty="0">
              <a:latin typeface="+mn-ea"/>
              <a:ea typeface="+mn-ea"/>
            </a:endParaRPr>
          </a:p>
          <a:p>
            <a:pPr>
              <a:defRPr/>
            </a:pPr>
            <a:endParaRPr lang="en-US" altLang="ja-JP" sz="1800" dirty="0"/>
          </a:p>
        </p:txBody>
      </p:sp>
      <p:pic>
        <p:nvPicPr>
          <p:cNvPr id="38918" name="図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317625"/>
            <a:ext cx="28067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39938" name="タイトル 1"/>
          <p:cNvSpPr>
            <a:spLocks noGrp="1"/>
          </p:cNvSpPr>
          <p:nvPr>
            <p:ph type="title"/>
          </p:nvPr>
        </p:nvSpPr>
        <p:spPr>
          <a:xfrm>
            <a:off x="457200" y="200025"/>
            <a:ext cx="8229600" cy="701675"/>
          </a:xfrm>
        </p:spPr>
        <p:txBody>
          <a:bodyPr/>
          <a:lstStyle/>
          <a:p>
            <a:r>
              <a:rPr lang="ja-JP" altLang="en-US" sz="4000">
                <a:solidFill>
                  <a:srgbClr val="FFFFFF"/>
                </a:solidFill>
                <a:latin typeface="Calibri" charset="0"/>
                <a:ea typeface="ＭＳ Ｐゴシック" charset="0"/>
              </a:rPr>
              <a:t>空気の重さと比重　</a:t>
            </a:r>
            <a:r>
              <a:rPr lang="ja-JP" altLang="en-US" sz="3200">
                <a:solidFill>
                  <a:srgbClr val="FFFFFF"/>
                </a:solidFill>
                <a:latin typeface="Calibri" charset="0"/>
                <a:ea typeface="ＭＳ Ｐゴシック" charset="0"/>
              </a:rPr>
              <a:t>（前ページより続く）</a:t>
            </a:r>
          </a:p>
        </p:txBody>
      </p:sp>
      <p:sp>
        <p:nvSpPr>
          <p:cNvPr id="3" name="コンテンツ プレースホルダー 2"/>
          <p:cNvSpPr>
            <a:spLocks noGrp="1"/>
          </p:cNvSpPr>
          <p:nvPr>
            <p:ph idx="1"/>
          </p:nvPr>
        </p:nvSpPr>
        <p:spPr>
          <a:xfrm>
            <a:off x="3892550" y="2338388"/>
            <a:ext cx="5064125" cy="4297362"/>
          </a:xfrm>
        </p:spPr>
        <p:txBody>
          <a:bodyPr/>
          <a:lstStyle/>
          <a:p>
            <a:pPr marL="0" indent="0">
              <a:buFont typeface="Arial" charset="0"/>
              <a:buNone/>
              <a:defRPr/>
            </a:pPr>
            <a:r>
              <a:rPr lang="ja-JP" altLang="en-US" sz="2400" u="sng" dirty="0"/>
              <a:t>概算して実感しよう</a:t>
            </a:r>
          </a:p>
          <a:p>
            <a:pPr>
              <a:defRPr/>
            </a:pPr>
            <a:r>
              <a:rPr lang="ja-JP" altLang="en-US" sz="2600" dirty="0">
                <a:latin typeface="+mn-ea"/>
              </a:rPr>
              <a:t>空気の密度（</a:t>
            </a:r>
            <a:r>
              <a:rPr lang="en-US" altLang="ja-JP" sz="2600" dirty="0">
                <a:latin typeface="+mn-ea"/>
              </a:rPr>
              <a:t>25℃</a:t>
            </a:r>
            <a:r>
              <a:rPr lang="ja-JP" altLang="en-US" sz="2600" dirty="0">
                <a:latin typeface="+mn-ea"/>
              </a:rPr>
              <a:t>、</a:t>
            </a:r>
            <a:r>
              <a:rPr lang="en-US" altLang="ja-JP" sz="2600" dirty="0">
                <a:latin typeface="+mn-ea"/>
              </a:rPr>
              <a:t>1013 </a:t>
            </a:r>
            <a:r>
              <a:rPr lang="en-US" altLang="ja-JP" sz="2600" dirty="0" err="1">
                <a:latin typeface="+mn-ea"/>
              </a:rPr>
              <a:t>hPa</a:t>
            </a:r>
            <a:r>
              <a:rPr lang="ja-JP" altLang="en-US" sz="2600" dirty="0">
                <a:latin typeface="+mn-ea"/>
              </a:rPr>
              <a:t>）</a:t>
            </a:r>
            <a:r>
              <a:rPr lang="en-US" altLang="ja-JP" sz="2600" dirty="0">
                <a:latin typeface="+mn-ea"/>
              </a:rPr>
              <a:t>   = 1.18 kg/m</a:t>
            </a:r>
            <a:r>
              <a:rPr lang="en-US" altLang="ja-JP" sz="2600" baseline="30000" dirty="0">
                <a:latin typeface="+mn-ea"/>
              </a:rPr>
              <a:t>3</a:t>
            </a:r>
          </a:p>
          <a:p>
            <a:pPr>
              <a:defRPr/>
            </a:pPr>
            <a:r>
              <a:rPr lang="ja-JP" altLang="en-US" sz="2600" dirty="0">
                <a:latin typeface="+mn-ea"/>
              </a:rPr>
              <a:t>ある天井の高い集会室の例：</a:t>
            </a:r>
            <a:endParaRPr lang="en-US" altLang="ja-JP" sz="2600" dirty="0">
              <a:latin typeface="+mn-ea"/>
            </a:endParaRPr>
          </a:p>
          <a:p>
            <a:pPr marL="0" indent="0">
              <a:buFont typeface="Arial" charset="0"/>
              <a:buNone/>
              <a:defRPr/>
            </a:pPr>
            <a:r>
              <a:rPr lang="ja-JP" altLang="en-US" sz="2600" dirty="0">
                <a:latin typeface="+mn-ea"/>
              </a:rPr>
              <a:t>　 </a:t>
            </a:r>
            <a:r>
              <a:rPr lang="ja-JP" altLang="ja-JP" sz="2600" dirty="0">
                <a:latin typeface="+mn-ea"/>
              </a:rPr>
              <a:t>8</a:t>
            </a:r>
            <a:r>
              <a:rPr lang="en-US" altLang="ja-JP" sz="2600" dirty="0">
                <a:latin typeface="+mn-ea"/>
              </a:rPr>
              <a:t>.7m×10.5m×3.7m = 338 m</a:t>
            </a:r>
            <a:r>
              <a:rPr lang="en-US" altLang="ja-JP" sz="2600" baseline="30000" dirty="0">
                <a:latin typeface="+mn-ea"/>
              </a:rPr>
              <a:t>3</a:t>
            </a:r>
          </a:p>
          <a:p>
            <a:pPr marL="0" indent="0">
              <a:lnSpc>
                <a:spcPct val="50000"/>
              </a:lnSpc>
              <a:buFont typeface="Arial" charset="0"/>
              <a:buNone/>
              <a:defRPr/>
            </a:pPr>
            <a:endParaRPr lang="en-US" altLang="ja-JP" sz="2600" baseline="30000" dirty="0">
              <a:latin typeface="+mn-ea"/>
            </a:endParaRPr>
          </a:p>
          <a:p>
            <a:pPr marL="0" indent="0">
              <a:buFont typeface="Arial" charset="0"/>
              <a:buNone/>
              <a:defRPr/>
            </a:pPr>
            <a:r>
              <a:rPr lang="en-US" altLang="ja-JP" sz="2600" dirty="0">
                <a:latin typeface="+mn-ea"/>
              </a:rPr>
              <a:t>  </a:t>
            </a:r>
            <a:r>
              <a:rPr lang="ja-JP" altLang="en-US" sz="2600" dirty="0">
                <a:latin typeface="+mn-ea"/>
              </a:rPr>
              <a:t>この部屋にある空気の質量：</a:t>
            </a:r>
            <a:endParaRPr lang="en-US" altLang="ja-JP" sz="2600" dirty="0">
              <a:latin typeface="+mn-ea"/>
            </a:endParaRPr>
          </a:p>
          <a:p>
            <a:pPr marL="0" indent="0">
              <a:buFont typeface="Arial" charset="0"/>
              <a:buNone/>
              <a:defRPr/>
            </a:pPr>
            <a:r>
              <a:rPr lang="ja-JP" altLang="ja-JP" sz="2600" dirty="0">
                <a:solidFill>
                  <a:srgbClr val="FF0000"/>
                </a:solidFill>
                <a:latin typeface="+mn-ea"/>
              </a:rPr>
              <a:t>　</a:t>
            </a:r>
            <a:r>
              <a:rPr lang="ja-JP" altLang="en-US" sz="2600" dirty="0">
                <a:solidFill>
                  <a:srgbClr val="FF0000"/>
                </a:solidFill>
                <a:latin typeface="+mn-ea"/>
              </a:rPr>
              <a:t>　　　</a:t>
            </a:r>
            <a:r>
              <a:rPr lang="en-US" altLang="en-US" sz="2600" dirty="0">
                <a:latin typeface="+mn-ea"/>
              </a:rPr>
              <a:t>1.18 </a:t>
            </a:r>
            <a:r>
              <a:rPr lang="en-US" altLang="ja-JP" sz="2600" dirty="0">
                <a:latin typeface="+mn-ea"/>
              </a:rPr>
              <a:t>×</a:t>
            </a:r>
            <a:r>
              <a:rPr lang="en-US" altLang="en-US" sz="2600" dirty="0">
                <a:latin typeface="+mn-ea"/>
              </a:rPr>
              <a:t>338</a:t>
            </a:r>
            <a:r>
              <a:rPr lang="ja-JP" altLang="en-US" sz="2600" dirty="0">
                <a:latin typeface="+mn-ea"/>
              </a:rPr>
              <a:t>　</a:t>
            </a:r>
            <a:r>
              <a:rPr lang="en-US" altLang="ja-JP" sz="2600" dirty="0">
                <a:latin typeface="+mn-ea"/>
              </a:rPr>
              <a:t>= </a:t>
            </a:r>
            <a:r>
              <a:rPr lang="en-US" altLang="ja-JP" sz="2600" u="sng" dirty="0">
                <a:solidFill>
                  <a:srgbClr val="FF0000"/>
                </a:solidFill>
                <a:latin typeface="+mn-ea"/>
              </a:rPr>
              <a:t>398.</a:t>
            </a:r>
            <a:r>
              <a:rPr lang="en-US" altLang="ja-JP" sz="2600" u="sng" baseline="-25000" dirty="0">
                <a:solidFill>
                  <a:srgbClr val="FF0000"/>
                </a:solidFill>
                <a:latin typeface="+mn-ea"/>
              </a:rPr>
              <a:t>8</a:t>
            </a:r>
            <a:r>
              <a:rPr lang="en-US" altLang="ja-JP" sz="2600" u="sng" dirty="0">
                <a:solidFill>
                  <a:srgbClr val="FF0000"/>
                </a:solidFill>
                <a:latin typeface="+mn-ea"/>
              </a:rPr>
              <a:t> kg</a:t>
            </a:r>
          </a:p>
          <a:p>
            <a:pPr marL="0" indent="0">
              <a:lnSpc>
                <a:spcPct val="70000"/>
              </a:lnSpc>
              <a:buFont typeface="Arial" charset="0"/>
              <a:buNone/>
              <a:defRPr/>
            </a:pPr>
            <a:endParaRPr lang="en-US" altLang="ja-JP" sz="2000" dirty="0">
              <a:latin typeface="+mn-ea"/>
            </a:endParaRPr>
          </a:p>
          <a:p>
            <a:pPr marL="0" indent="0">
              <a:lnSpc>
                <a:spcPct val="120000"/>
              </a:lnSpc>
              <a:buFont typeface="Arial" charset="0"/>
              <a:buNone/>
              <a:defRPr/>
            </a:pPr>
            <a:r>
              <a:rPr lang="en-US" altLang="ja-JP" sz="2000" dirty="0">
                <a:latin typeface="+mn-ea"/>
              </a:rPr>
              <a:t>(</a:t>
            </a:r>
            <a:r>
              <a:rPr lang="ja-JP" altLang="en-US" sz="2000" dirty="0">
                <a:latin typeface="+mn-ea"/>
              </a:rPr>
              <a:t>そのうち　</a:t>
            </a:r>
            <a:r>
              <a:rPr lang="en-US" altLang="ja-JP" sz="2000" dirty="0" err="1">
                <a:latin typeface="+mn-ea"/>
              </a:rPr>
              <a:t>Ar</a:t>
            </a:r>
            <a:r>
              <a:rPr lang="en-US" altLang="ja-JP" sz="2000" dirty="0">
                <a:latin typeface="+mn-ea"/>
              </a:rPr>
              <a:t> </a:t>
            </a:r>
            <a:r>
              <a:rPr lang="ja-JP" altLang="en-US" sz="2000" dirty="0">
                <a:latin typeface="+mn-ea"/>
              </a:rPr>
              <a:t>は</a:t>
            </a:r>
            <a:r>
              <a:rPr lang="en-US" altLang="ja-JP" sz="2000" dirty="0">
                <a:latin typeface="+mn-ea"/>
              </a:rPr>
              <a:t> 5.1 kg</a:t>
            </a:r>
            <a:r>
              <a:rPr lang="ja-JP" altLang="en-US" sz="2000" dirty="0">
                <a:latin typeface="+mn-ea"/>
              </a:rPr>
              <a:t>、それでも希ガスか？</a:t>
            </a:r>
            <a:r>
              <a:rPr lang="en-US" altLang="ja-JP" sz="2000" dirty="0">
                <a:latin typeface="+mn-ea"/>
              </a:rPr>
              <a:t>)</a:t>
            </a:r>
            <a:endParaRPr lang="en-US" altLang="ja-JP" sz="2600" dirty="0">
              <a:latin typeface="+mn-ea"/>
            </a:endParaRPr>
          </a:p>
        </p:txBody>
      </p:sp>
      <p:pic>
        <p:nvPicPr>
          <p:cNvPr id="3994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1103313"/>
            <a:ext cx="1927225"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963" y="4125913"/>
            <a:ext cx="3224212"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テキスト ボックス 4"/>
          <p:cNvSpPr txBox="1">
            <a:spLocks noChangeArrowheads="1"/>
          </p:cNvSpPr>
          <p:nvPr/>
        </p:nvSpPr>
        <p:spPr bwMode="auto">
          <a:xfrm>
            <a:off x="3735388" y="1285875"/>
            <a:ext cx="54086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dirty="0">
                <a:solidFill>
                  <a:srgbClr val="FF0000"/>
                </a:solidFill>
                <a:latin typeface="+mn-ea"/>
                <a:ea typeface="+mn-ea"/>
              </a:rPr>
              <a:t>ガリレオの結論：空気には重さがあって、</a:t>
            </a:r>
            <a:endParaRPr lang="en-US" altLang="ja-JP" dirty="0">
              <a:solidFill>
                <a:srgbClr val="FF0000"/>
              </a:solidFill>
              <a:latin typeface="+mn-ea"/>
              <a:ea typeface="+mn-ea"/>
            </a:endParaRPr>
          </a:p>
          <a:p>
            <a:pPr>
              <a:defRPr/>
            </a:pPr>
            <a:r>
              <a:rPr lang="ja-JP" altLang="en-US" dirty="0">
                <a:solidFill>
                  <a:srgbClr val="FF0000"/>
                </a:solidFill>
                <a:latin typeface="+mn-ea"/>
                <a:ea typeface="+mn-ea"/>
              </a:rPr>
              <a:t>　　　　　　　　　</a:t>
            </a:r>
            <a:r>
              <a:rPr lang="en-US" altLang="en-US" dirty="0">
                <a:solidFill>
                  <a:srgbClr val="FF0000"/>
                </a:solidFill>
                <a:latin typeface="+mn-ea"/>
                <a:ea typeface="+mn-ea"/>
              </a:rPr>
              <a:t>    </a:t>
            </a:r>
            <a:r>
              <a:rPr lang="ja-JP" altLang="en-US" dirty="0">
                <a:solidFill>
                  <a:srgbClr val="FF0000"/>
                </a:solidFill>
                <a:latin typeface="+mn-ea"/>
                <a:ea typeface="+mn-ea"/>
              </a:rPr>
              <a:t>比重は約</a:t>
            </a:r>
            <a:r>
              <a:rPr lang="en-US" altLang="ja-JP" dirty="0">
                <a:solidFill>
                  <a:srgbClr val="FF0000"/>
                </a:solidFill>
                <a:latin typeface="+mn-ea"/>
                <a:ea typeface="+mn-ea"/>
              </a:rPr>
              <a:t>1/400</a:t>
            </a:r>
            <a:r>
              <a:rPr lang="ja-JP" altLang="en-US" dirty="0">
                <a:solidFill>
                  <a:srgbClr val="FF0000"/>
                </a:solidFill>
                <a:latin typeface="+mn-ea"/>
                <a:ea typeface="+mn-ea"/>
              </a:rPr>
              <a:t>である。</a:t>
            </a:r>
            <a:endParaRPr lang="ja-JP" altLang="en-US" sz="2800" dirty="0"/>
          </a:p>
        </p:txBody>
      </p:sp>
      <p:sp>
        <p:nvSpPr>
          <p:cNvPr id="39943" name="テキスト ボックス 5"/>
          <p:cNvSpPr txBox="1">
            <a:spLocks noChangeArrowheads="1"/>
          </p:cNvSpPr>
          <p:nvPr/>
        </p:nvSpPr>
        <p:spPr bwMode="auto">
          <a:xfrm>
            <a:off x="457200" y="1317625"/>
            <a:ext cx="492125"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a:t>ガリレオの使った方法</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274638"/>
            <a:ext cx="8229600" cy="644525"/>
          </a:xfrm>
        </p:spPr>
        <p:txBody>
          <a:bodyPr/>
          <a:lstStyle/>
          <a:p>
            <a:r>
              <a:rPr lang="ja-JP" altLang="en-US" dirty="0">
                <a:solidFill>
                  <a:schemeClr val="bg1"/>
                </a:solidFill>
                <a:latin typeface="Calibri" charset="0"/>
                <a:ea typeface="ＭＳ Ｐゴシック" charset="0"/>
              </a:rPr>
              <a:t>目　　次</a:t>
            </a:r>
          </a:p>
        </p:txBody>
      </p:sp>
      <p:sp>
        <p:nvSpPr>
          <p:cNvPr id="15363" name="コンテンツ プレースホルダー 2"/>
          <p:cNvSpPr>
            <a:spLocks noGrp="1"/>
          </p:cNvSpPr>
          <p:nvPr>
            <p:ph idx="1"/>
          </p:nvPr>
        </p:nvSpPr>
        <p:spPr>
          <a:xfrm>
            <a:off x="256692" y="1449111"/>
            <a:ext cx="8887308" cy="5252218"/>
          </a:xfrm>
        </p:spPr>
        <p:txBody>
          <a:bodyPr/>
          <a:lstStyle/>
          <a:p>
            <a:pPr marL="0" indent="0">
              <a:buNone/>
              <a:defRPr/>
            </a:pPr>
            <a:r>
              <a:rPr lang="en-US" altLang="ja-JP" dirty="0">
                <a:latin typeface="Calibri" charset="0"/>
                <a:ea typeface="ＭＳ Ｐゴシック" charset="0"/>
              </a:rPr>
              <a:t>Ⅰ. </a:t>
            </a:r>
            <a:r>
              <a:rPr lang="ja-JP" altLang="en-US" dirty="0">
                <a:latin typeface="Calibri" charset="0"/>
                <a:ea typeface="ＭＳ Ｐゴシック" charset="0"/>
              </a:rPr>
              <a:t>空気のことをもっとよく知ろう</a:t>
            </a:r>
            <a:endParaRPr lang="en-US" altLang="ja-JP" dirty="0">
              <a:latin typeface="Calibri" charset="0"/>
              <a:ea typeface="ＭＳ Ｐゴシック" charset="0"/>
            </a:endParaRPr>
          </a:p>
          <a:p>
            <a:pPr marL="0" indent="0">
              <a:buNone/>
              <a:defRPr/>
            </a:pPr>
            <a:r>
              <a:rPr lang="en-US" altLang="ja-JP" dirty="0">
                <a:latin typeface="Calibri" charset="0"/>
                <a:ea typeface="ＭＳ Ｐゴシック" charset="0"/>
              </a:rPr>
              <a:t>Ⅱ. </a:t>
            </a:r>
            <a:r>
              <a:rPr lang="ja-JP" altLang="en-US" dirty="0">
                <a:latin typeface="Calibri" charset="0"/>
                <a:ea typeface="ＭＳ Ｐゴシック" charset="0"/>
              </a:rPr>
              <a:t>各論ではなく、分子目線の物語を追う</a:t>
            </a:r>
            <a:endParaRPr lang="en-US" altLang="ja-JP" dirty="0">
              <a:latin typeface="Calibri" charset="0"/>
              <a:ea typeface="ＭＳ Ｐゴシック" charset="0"/>
            </a:endParaRPr>
          </a:p>
          <a:p>
            <a:pPr marL="0" indent="0">
              <a:buNone/>
              <a:defRPr/>
            </a:pPr>
            <a:r>
              <a:rPr lang="en-US" altLang="ja-JP" dirty="0">
                <a:latin typeface="Calibri" charset="0"/>
                <a:ea typeface="ＭＳ Ｐゴシック" charset="0"/>
              </a:rPr>
              <a:t>Ⅲ. </a:t>
            </a:r>
            <a:r>
              <a:rPr lang="ja-JP" altLang="en-US" dirty="0">
                <a:latin typeface="Calibri" charset="0"/>
                <a:ea typeface="ＭＳ Ｐゴシック" charset="0"/>
              </a:rPr>
              <a:t>人は長い間空気のことを気にしてきた</a:t>
            </a:r>
            <a:endParaRPr lang="en-US" altLang="ja-JP" dirty="0">
              <a:latin typeface="Calibri" charset="0"/>
              <a:ea typeface="ＭＳ Ｐゴシック" charset="0"/>
            </a:endParaRPr>
          </a:p>
          <a:p>
            <a:pPr marL="0" indent="0">
              <a:buNone/>
              <a:defRPr/>
            </a:pPr>
            <a:r>
              <a:rPr lang="en-US" altLang="ja-JP" dirty="0">
                <a:latin typeface="+mn-ea"/>
              </a:rPr>
              <a:t>Ⅳ. </a:t>
            </a:r>
            <a:r>
              <a:rPr lang="ja-JP" altLang="en-US" dirty="0">
                <a:latin typeface="+mn-ea"/>
              </a:rPr>
              <a:t>人は空気を使って住む世界を広げてきた</a:t>
            </a:r>
            <a:endParaRPr lang="en-US" altLang="ja-JP" dirty="0">
              <a:latin typeface="+mn-ea"/>
            </a:endParaRPr>
          </a:p>
          <a:p>
            <a:pPr marL="0" indent="0">
              <a:buNone/>
              <a:defRPr/>
            </a:pPr>
            <a:r>
              <a:rPr lang="en-US" altLang="ja-JP" dirty="0">
                <a:latin typeface="Calibri" charset="0"/>
                <a:ea typeface="ＭＳ Ｐゴシック" charset="0"/>
              </a:rPr>
              <a:t>Ⅴ. </a:t>
            </a:r>
            <a:r>
              <a:rPr lang="ja-JP" altLang="en-US" dirty="0">
                <a:latin typeface="Calibri" charset="0"/>
                <a:ea typeface="ＭＳ Ｐゴシック" charset="0"/>
              </a:rPr>
              <a:t>ついに空気の正体が</a:t>
            </a:r>
            <a:r>
              <a:rPr lang="en-US" altLang="en-US" dirty="0">
                <a:latin typeface="Calibri" charset="0"/>
                <a:ea typeface="ＭＳ Ｐゴシック" charset="0"/>
              </a:rPr>
              <a:t>暴か</a:t>
            </a:r>
            <a:r>
              <a:rPr lang="ja-JP" altLang="en-US" dirty="0">
                <a:latin typeface="Calibri" charset="0"/>
                <a:ea typeface="ＭＳ Ｐゴシック" charset="0"/>
              </a:rPr>
              <a:t>れる時が来た</a:t>
            </a:r>
            <a:endParaRPr lang="en-US" altLang="ja-JP" dirty="0">
              <a:latin typeface="Calibri" charset="0"/>
              <a:ea typeface="ＭＳ Ｐゴシック" charset="0"/>
            </a:endParaRPr>
          </a:p>
          <a:p>
            <a:pPr marL="0" indent="0">
              <a:buNone/>
              <a:defRPr/>
            </a:pPr>
            <a:r>
              <a:rPr lang="en-US" altLang="ja-JP" dirty="0">
                <a:latin typeface="Calibri" charset="0"/>
                <a:ea typeface="ＭＳ Ｐゴシック" charset="0"/>
              </a:rPr>
              <a:t>Ⅵ. </a:t>
            </a:r>
            <a:r>
              <a:rPr lang="ja-JP" altLang="en-US" dirty="0">
                <a:latin typeface="Calibri" charset="0"/>
                <a:ea typeface="ＭＳ Ｐゴシック" charset="0"/>
              </a:rPr>
              <a:t>人は空気を使った技術を発展させてきた</a:t>
            </a:r>
            <a:endParaRPr lang="en-US" altLang="ja-JP" dirty="0">
              <a:latin typeface="Calibri" charset="0"/>
              <a:ea typeface="ＭＳ Ｐゴシック" charset="0"/>
            </a:endParaRPr>
          </a:p>
          <a:p>
            <a:pPr marL="0" indent="0">
              <a:buNone/>
              <a:defRPr/>
            </a:pPr>
            <a:r>
              <a:rPr lang="en-US" altLang="ja-JP" dirty="0">
                <a:latin typeface="Calibri" charset="0"/>
                <a:ea typeface="ＭＳ Ｐゴシック" charset="0"/>
              </a:rPr>
              <a:t>Ⅶ. </a:t>
            </a:r>
            <a:r>
              <a:rPr lang="ja-JP" altLang="en-US" dirty="0">
                <a:latin typeface="Calibri" charset="0"/>
                <a:ea typeface="ＭＳ Ｐゴシック" charset="0"/>
              </a:rPr>
              <a:t>人間活動が空気に影響</a:t>
            </a:r>
            <a:r>
              <a:rPr lang="en-US" altLang="en-US" dirty="0">
                <a:latin typeface="Calibri" charset="0"/>
                <a:ea typeface="ＭＳ Ｐゴシック" charset="0"/>
              </a:rPr>
              <a:t>を与えて</a:t>
            </a:r>
            <a:r>
              <a:rPr lang="ja-JP" altLang="en-US" dirty="0">
                <a:latin typeface="Calibri" charset="0"/>
                <a:ea typeface="ＭＳ Ｐゴシック" charset="0"/>
              </a:rPr>
              <a:t>きて</a:t>
            </a:r>
            <a:r>
              <a:rPr lang="en-US" altLang="en-US" dirty="0">
                <a:latin typeface="Calibri" charset="0"/>
                <a:ea typeface="ＭＳ Ｐゴシック" charset="0"/>
              </a:rPr>
              <a:t>いる</a:t>
            </a:r>
          </a:p>
          <a:p>
            <a:pPr marL="0" indent="0">
              <a:buNone/>
              <a:defRPr/>
            </a:pPr>
            <a:r>
              <a:rPr lang="en-US" altLang="ja-JP" dirty="0">
                <a:latin typeface="Calibri" charset="0"/>
                <a:ea typeface="ＭＳ Ｐゴシック" charset="0"/>
              </a:rPr>
              <a:t>Ⅷ. </a:t>
            </a:r>
            <a:r>
              <a:rPr lang="ja-JP" altLang="en-US" dirty="0">
                <a:latin typeface="Calibri" charset="0"/>
                <a:ea typeface="ＭＳ Ｐゴシック" charset="0"/>
              </a:rPr>
              <a:t>想定される難問に英知を結集して取り組もう！</a:t>
            </a:r>
          </a:p>
        </p:txBody>
      </p:sp>
    </p:spTree>
    <p:extLst>
      <p:ext uri="{BB962C8B-B14F-4D97-AF65-F5344CB8AC3E}">
        <p14:creationId xmlns:p14="http://schemas.microsoft.com/office/powerpoint/2010/main" val="372647625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33350" y="117475"/>
            <a:ext cx="8872538" cy="1136650"/>
          </a:xfrm>
        </p:spPr>
        <p:txBody>
          <a:bodyPr/>
          <a:lstStyle/>
          <a:p>
            <a:pPr algn="l">
              <a:defRPr/>
            </a:pPr>
            <a:r>
              <a:rPr lang="en-US" altLang="ja-JP" sz="3600" dirty="0">
                <a:solidFill>
                  <a:schemeClr val="bg1"/>
                </a:solidFill>
                <a:latin typeface="+mj-ea"/>
              </a:rPr>
              <a:t> Ⅳ. </a:t>
            </a:r>
            <a:r>
              <a:rPr lang="ja-JP" altLang="en-US" sz="3600" dirty="0">
                <a:solidFill>
                  <a:schemeClr val="bg1"/>
                </a:solidFill>
                <a:latin typeface="+mj-ea"/>
              </a:rPr>
              <a:t>人は空気を使って住む世界を広げてきた</a:t>
            </a:r>
            <a:br>
              <a:rPr lang="en-US" altLang="ja-JP" sz="3600" dirty="0">
                <a:solidFill>
                  <a:schemeClr val="bg1"/>
                </a:solidFill>
                <a:latin typeface="+mj-ea"/>
              </a:rPr>
            </a:br>
            <a:r>
              <a:rPr lang="ja-JP" altLang="en-US" sz="3200" dirty="0">
                <a:solidFill>
                  <a:schemeClr val="bg1"/>
                </a:solidFill>
                <a:latin typeface="+mn-ea"/>
                <a:ea typeface="+mn-ea"/>
              </a:rPr>
              <a:t>１）マゼランの帆船（ヴィクトリア号）による世界一周</a:t>
            </a:r>
          </a:p>
        </p:txBody>
      </p:sp>
      <p:pic>
        <p:nvPicPr>
          <p:cNvPr id="4403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l="3860" r="3860"/>
          <a:stretch>
            <a:fillRect/>
          </a:stretch>
        </p:blipFill>
        <p:spPr>
          <a:xfrm>
            <a:off x="-11113" y="1600200"/>
            <a:ext cx="9155113" cy="5035550"/>
          </a:xfrm>
        </p:spPr>
      </p:pic>
      <p:pic>
        <p:nvPicPr>
          <p:cNvPr id="440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25558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1000">
              <a:srgbClr val="1B8FFF"/>
            </a:gs>
          </a:gsLst>
          <a:lin ang="16200000" scaled="0"/>
          <a:tileRect/>
        </a:gradFill>
        <a:effectLst/>
      </p:bgPr>
    </p:bg>
    <p:spTree>
      <p:nvGrpSpPr>
        <p:cNvPr id="1" name=""/>
        <p:cNvGrpSpPr/>
        <p:nvPr/>
      </p:nvGrpSpPr>
      <p:grpSpPr>
        <a:xfrm>
          <a:off x="0" y="0"/>
          <a:ext cx="0" cy="0"/>
          <a:chOff x="0" y="0"/>
          <a:chExt cx="0" cy="0"/>
        </a:xfrm>
      </p:grpSpPr>
      <p:sp>
        <p:nvSpPr>
          <p:cNvPr id="103426" name="タイトル 1"/>
          <p:cNvSpPr>
            <a:spLocks noGrp="1"/>
          </p:cNvSpPr>
          <p:nvPr>
            <p:ph type="title"/>
          </p:nvPr>
        </p:nvSpPr>
        <p:spPr>
          <a:xfrm>
            <a:off x="457200" y="20638"/>
            <a:ext cx="8229600" cy="798512"/>
          </a:xfrm>
        </p:spPr>
        <p:txBody>
          <a:bodyPr/>
          <a:lstStyle/>
          <a:p>
            <a:pPr algn="l"/>
            <a:r>
              <a:rPr lang="ja-JP" altLang="en-US" sz="4000" dirty="0">
                <a:latin typeface="Calibri" charset="0"/>
                <a:ea typeface="ＭＳ Ｐゴシック" charset="0"/>
              </a:rPr>
              <a:t>　　　　　　　</a:t>
            </a:r>
            <a:r>
              <a:rPr lang="ja-JP" altLang="en-US" sz="4000" dirty="0">
                <a:solidFill>
                  <a:schemeClr val="bg1"/>
                </a:solidFill>
                <a:latin typeface="Calibri" charset="0"/>
                <a:ea typeface="ＭＳ Ｐゴシック" charset="0"/>
              </a:rPr>
              <a:t>　</a:t>
            </a:r>
            <a:r>
              <a:rPr lang="en-US" altLang="ja-JP" sz="4000" dirty="0">
                <a:solidFill>
                  <a:schemeClr val="bg1"/>
                </a:solidFill>
                <a:latin typeface="Calibri" charset="0"/>
                <a:ea typeface="ＭＳ Ｐゴシック" charset="0"/>
              </a:rPr>
              <a:t>2)</a:t>
            </a:r>
            <a:r>
              <a:rPr lang="ja-JP" altLang="en-US" sz="4000" dirty="0">
                <a:solidFill>
                  <a:schemeClr val="bg1"/>
                </a:solidFill>
                <a:latin typeface="Calibri" charset="0"/>
                <a:ea typeface="ＭＳ Ｐゴシック" charset="0"/>
              </a:rPr>
              <a:t> 真空を作る</a:t>
            </a:r>
          </a:p>
        </p:txBody>
      </p:sp>
      <p:pic>
        <p:nvPicPr>
          <p:cNvPr id="103427"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94000"/>
            <a:ext cx="2154238"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8" name="テキスト ボックス 6"/>
          <p:cNvSpPr txBox="1">
            <a:spLocks noChangeArrowheads="1"/>
          </p:cNvSpPr>
          <p:nvPr/>
        </p:nvSpPr>
        <p:spPr bwMode="auto">
          <a:xfrm>
            <a:off x="138113" y="5711825"/>
            <a:ext cx="384651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トリチェリと水銀柱（</a:t>
            </a:r>
            <a:r>
              <a:rPr lang="en-US" altLang="ja-JP" sz="1800"/>
              <a:t>1643</a:t>
            </a:r>
            <a:r>
              <a:rPr lang="ja-JP" altLang="en-US" sz="1800"/>
              <a:t>年）</a:t>
            </a:r>
            <a:endParaRPr lang="en-US" altLang="ja-JP" sz="1800"/>
          </a:p>
          <a:p>
            <a:r>
              <a:rPr lang="ja-JP" altLang="en-US" sz="1800"/>
              <a:t>「われわれは空気という元素の</a:t>
            </a:r>
            <a:endParaRPr lang="en-US" altLang="ja-JP" sz="1800"/>
          </a:p>
          <a:p>
            <a:r>
              <a:rPr lang="ja-JP" altLang="en-US" sz="1800"/>
              <a:t>大海（大気）の底に沈んで生きている」</a:t>
            </a:r>
            <a:r>
              <a:rPr lang="ja-JP" sz="1800"/>
              <a:t> </a:t>
            </a:r>
            <a:endParaRPr lang="ja-JP" altLang="en-US" sz="1800"/>
          </a:p>
        </p:txBody>
      </p:sp>
      <p:pic>
        <p:nvPicPr>
          <p:cNvPr id="103429"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9138" y="2176463"/>
            <a:ext cx="5613400" cy="278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0" name="テキスト ボックス 8"/>
          <p:cNvSpPr txBox="1">
            <a:spLocks noChangeArrowheads="1"/>
          </p:cNvSpPr>
          <p:nvPr/>
        </p:nvSpPr>
        <p:spPr bwMode="auto">
          <a:xfrm>
            <a:off x="3621088" y="5159375"/>
            <a:ext cx="52705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ゲーリケのマグデブルグの半球（青銅製直径</a:t>
            </a:r>
            <a:r>
              <a:rPr lang="en-US" altLang="ja-JP" sz="1800"/>
              <a:t>50 cm</a:t>
            </a:r>
            <a:r>
              <a:rPr lang="ja-JP" altLang="en-US" sz="1800"/>
              <a:t>）</a:t>
            </a:r>
            <a:endParaRPr lang="en-US" altLang="ja-JP" sz="1800"/>
          </a:p>
          <a:p>
            <a:r>
              <a:rPr lang="ja-JP" altLang="en-US" sz="1800"/>
              <a:t>引き離すのに</a:t>
            </a:r>
            <a:r>
              <a:rPr lang="en-US" altLang="ja-JP" sz="1800"/>
              <a:t>8</a:t>
            </a:r>
            <a:r>
              <a:rPr lang="ja-JP" altLang="en-US" sz="1800"/>
              <a:t>頭</a:t>
            </a:r>
            <a:r>
              <a:rPr lang="en-US" altLang="ja-JP" sz="1800"/>
              <a:t> × 2</a:t>
            </a:r>
            <a:r>
              <a:rPr lang="ja-JP" altLang="en-US" sz="1800"/>
              <a:t>＝</a:t>
            </a:r>
            <a:r>
              <a:rPr lang="en-US" altLang="ja-JP" sz="1800"/>
              <a:t>16</a:t>
            </a:r>
            <a:r>
              <a:rPr lang="ja-JP" altLang="en-US" sz="1800"/>
              <a:t>頭の馬でも無理だった</a:t>
            </a:r>
            <a:endParaRPr lang="en-US" altLang="ja-JP" sz="1800"/>
          </a:p>
          <a:p>
            <a:r>
              <a:rPr lang="ja-JP" altLang="en-US" sz="1800"/>
              <a:t>（</a:t>
            </a:r>
            <a:r>
              <a:rPr lang="en-US" altLang="ja-JP" sz="1800"/>
              <a:t>165</a:t>
            </a:r>
            <a:r>
              <a:rPr lang="ja-JP" altLang="en-US" sz="1800"/>
              <a:t>６年）</a:t>
            </a:r>
            <a:endParaRPr lang="en-US" altLang="ja-JP" sz="1800"/>
          </a:p>
          <a:p>
            <a:r>
              <a:rPr lang="ja-JP" altLang="en-US" sz="1800"/>
              <a:t>これは人力に換算すると</a:t>
            </a:r>
            <a:r>
              <a:rPr lang="en-US" altLang="ja-JP" sz="1800"/>
              <a:t>16× 12</a:t>
            </a:r>
            <a:r>
              <a:rPr lang="ja-JP" altLang="en-US" sz="1800"/>
              <a:t>＝</a:t>
            </a:r>
            <a:r>
              <a:rPr lang="en-US" altLang="ja-JP" sz="1800"/>
              <a:t>192</a:t>
            </a:r>
            <a:r>
              <a:rPr lang="ja-JP" altLang="en-US" sz="1800"/>
              <a:t>人に相当する。</a:t>
            </a:r>
            <a:endParaRPr lang="ja-JP" sz="1800"/>
          </a:p>
          <a:p>
            <a:endParaRPr lang="ja-JP" altLang="en-US" sz="1800"/>
          </a:p>
        </p:txBody>
      </p:sp>
      <p:pic>
        <p:nvPicPr>
          <p:cNvPr id="103431" name="図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788" y="642938"/>
            <a:ext cx="1370012"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2" name="図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25" y="642938"/>
            <a:ext cx="1309688"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3" name="テキスト ボックス 1"/>
          <p:cNvSpPr txBox="1">
            <a:spLocks noChangeArrowheads="1"/>
          </p:cNvSpPr>
          <p:nvPr/>
        </p:nvSpPr>
        <p:spPr bwMode="auto">
          <a:xfrm>
            <a:off x="1103313" y="6132513"/>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endParaRPr lang="ja-JP" altLang="en-US" sz="1800"/>
          </a:p>
        </p:txBody>
      </p:sp>
      <p:pic>
        <p:nvPicPr>
          <p:cNvPr id="103434" name="図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888" y="574675"/>
            <a:ext cx="1622425"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下矢印 1"/>
          <p:cNvSpPr/>
          <p:nvPr/>
        </p:nvSpPr>
        <p:spPr>
          <a:xfrm>
            <a:off x="998538" y="4619625"/>
            <a:ext cx="209550" cy="4778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3" name="下矢印 12"/>
          <p:cNvSpPr/>
          <p:nvPr/>
        </p:nvSpPr>
        <p:spPr>
          <a:xfrm>
            <a:off x="1852613" y="4619625"/>
            <a:ext cx="209550" cy="4778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 y="-11113"/>
            <a:ext cx="8229600" cy="963613"/>
          </a:xfrm>
        </p:spPr>
        <p:txBody>
          <a:bodyPr rtlCol="0">
            <a:normAutofit/>
          </a:bodyPr>
          <a:lstStyle/>
          <a:p>
            <a:pPr algn="l" fontAlgn="auto">
              <a:spcAft>
                <a:spcPts val="0"/>
              </a:spcAft>
              <a:defRPr/>
            </a:pPr>
            <a:r>
              <a:rPr lang="ja-JP" altLang="en-US" sz="4000" dirty="0">
                <a:cs typeface="+mj-cs"/>
              </a:rPr>
              <a:t>　</a:t>
            </a:r>
            <a:r>
              <a:rPr lang="ja-JP" altLang="en-US" sz="3600" dirty="0">
                <a:solidFill>
                  <a:srgbClr val="FFFFFF"/>
                </a:solidFill>
                <a:cs typeface="+mj-cs"/>
              </a:rPr>
              <a:t>3）</a:t>
            </a:r>
            <a:r>
              <a:rPr lang="en-US" altLang="ja-JP" sz="3600" dirty="0">
                <a:solidFill>
                  <a:srgbClr val="FFFFFF"/>
                </a:solidFill>
                <a:cs typeface="+mj-cs"/>
              </a:rPr>
              <a:t> </a:t>
            </a:r>
            <a:r>
              <a:rPr lang="ja-JP" altLang="en-US" sz="3600" dirty="0">
                <a:solidFill>
                  <a:srgbClr val="FFFFFF"/>
                </a:solidFill>
                <a:cs typeface="+mj-cs"/>
              </a:rPr>
              <a:t>空へ</a:t>
            </a:r>
            <a:r>
              <a:rPr lang="ja-JP" altLang="en-US" sz="4000" dirty="0">
                <a:solidFill>
                  <a:srgbClr val="FFFFFF"/>
                </a:solidFill>
                <a:cs typeface="+mj-cs"/>
              </a:rPr>
              <a:t>：</a:t>
            </a:r>
            <a:r>
              <a:rPr lang="ja-JP" altLang="en-US" sz="3200" dirty="0">
                <a:solidFill>
                  <a:srgbClr val="FFFFFF"/>
                </a:solidFill>
                <a:cs typeface="+mj-cs"/>
              </a:rPr>
              <a:t>熱気球の日</a:t>
            </a:r>
            <a:r>
              <a:rPr lang="ja-JP" altLang="en-US" sz="3200" dirty="0">
                <a:solidFill>
                  <a:srgbClr val="FFFFFF"/>
                </a:solidFill>
                <a:latin typeface="+mj-ea"/>
                <a:cs typeface="+mj-cs"/>
              </a:rPr>
              <a:t>（</a:t>
            </a:r>
            <a:r>
              <a:rPr lang="ja-JP" altLang="ja-JP" sz="3200" dirty="0">
                <a:solidFill>
                  <a:srgbClr val="FFFFFF"/>
                </a:solidFill>
                <a:latin typeface="+mj-ea"/>
                <a:cs typeface="+mj-cs"/>
              </a:rPr>
              <a:t>1</a:t>
            </a:r>
            <a:r>
              <a:rPr lang="en-US" altLang="ja-JP" sz="3200" dirty="0">
                <a:solidFill>
                  <a:srgbClr val="FFFFFF"/>
                </a:solidFill>
                <a:latin typeface="+mj-ea"/>
                <a:cs typeface="+mj-cs"/>
              </a:rPr>
              <a:t>783</a:t>
            </a:r>
            <a:r>
              <a:rPr lang="ja-JP" altLang="en-US" sz="3200" dirty="0">
                <a:solidFill>
                  <a:srgbClr val="FFFFFF"/>
                </a:solidFill>
                <a:latin typeface="+mj-ea"/>
                <a:cs typeface="+mj-cs"/>
              </a:rPr>
              <a:t>年）</a:t>
            </a:r>
            <a:r>
              <a:rPr lang="en-US" altLang="ja-JP" sz="3200" dirty="0">
                <a:solidFill>
                  <a:srgbClr val="FFFFFF"/>
                </a:solidFill>
                <a:latin typeface="+mj-ea"/>
                <a:cs typeface="+mj-cs"/>
              </a:rPr>
              <a:t>6</a:t>
            </a:r>
            <a:r>
              <a:rPr lang="ja-JP" altLang="en-US" sz="3200" dirty="0">
                <a:solidFill>
                  <a:srgbClr val="FFFFFF"/>
                </a:solidFill>
                <a:latin typeface="+mj-ea"/>
                <a:cs typeface="+mj-cs"/>
              </a:rPr>
              <a:t>月</a:t>
            </a:r>
            <a:r>
              <a:rPr lang="en-US" altLang="ja-JP" sz="3200" dirty="0">
                <a:solidFill>
                  <a:srgbClr val="FFFFFF"/>
                </a:solidFill>
                <a:latin typeface="+mj-ea"/>
                <a:cs typeface="+mj-cs"/>
              </a:rPr>
              <a:t>5</a:t>
            </a:r>
            <a:r>
              <a:rPr lang="ja-JP" altLang="en-US" sz="3200" dirty="0">
                <a:solidFill>
                  <a:srgbClr val="FFFFFF"/>
                </a:solidFill>
                <a:latin typeface="+mj-ea"/>
                <a:cs typeface="+mj-cs"/>
              </a:rPr>
              <a:t>日</a:t>
            </a:r>
          </a:p>
        </p:txBody>
      </p:sp>
      <p:pic>
        <p:nvPicPr>
          <p:cNvPr id="4505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 y="2786063"/>
            <a:ext cx="4081463"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1120775"/>
            <a:ext cx="2605087"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テキスト ボックス 4"/>
          <p:cNvSpPr txBox="1">
            <a:spLocks noChangeArrowheads="1"/>
          </p:cNvSpPr>
          <p:nvPr/>
        </p:nvSpPr>
        <p:spPr bwMode="auto">
          <a:xfrm>
            <a:off x="130175" y="6042025"/>
            <a:ext cx="42687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紙屋の息子モンゴルフィエ兄弟が発明した</a:t>
            </a:r>
            <a:endParaRPr lang="en-US" altLang="ja-JP" sz="1800"/>
          </a:p>
          <a:p>
            <a:r>
              <a:rPr lang="ja-JP" altLang="en-US" sz="1800"/>
              <a:t>熱気球（湿ったわらを燃やした煙）</a:t>
            </a:r>
          </a:p>
        </p:txBody>
      </p:sp>
      <p:pic>
        <p:nvPicPr>
          <p:cNvPr id="45062"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5125" y="1865313"/>
            <a:ext cx="273050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テキスト ボックス 6"/>
          <p:cNvSpPr txBox="1">
            <a:spLocks noChangeArrowheads="1"/>
          </p:cNvSpPr>
          <p:nvPr/>
        </p:nvSpPr>
        <p:spPr bwMode="auto">
          <a:xfrm>
            <a:off x="4435475" y="5745163"/>
            <a:ext cx="47085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000" dirty="0"/>
              <a:t>        </a:t>
            </a:r>
            <a:r>
              <a:rPr lang="ja-JP" altLang="en-US" sz="2000" dirty="0"/>
              <a:t>科学者シャルルたちの水素気球</a:t>
            </a:r>
            <a:endParaRPr lang="en-US" altLang="ja-JP" sz="2000" dirty="0"/>
          </a:p>
          <a:p>
            <a:pPr>
              <a:defRPr/>
            </a:pPr>
            <a:r>
              <a:rPr lang="ja-JP" altLang="en-US" sz="2000" dirty="0"/>
              <a:t>　　　</a:t>
            </a:r>
            <a:r>
              <a:rPr lang="en-US" altLang="ja-JP" sz="2000" dirty="0"/>
              <a:t>Fe + H</a:t>
            </a:r>
            <a:r>
              <a:rPr lang="en-US" altLang="ja-JP" sz="2000" baseline="-25000" dirty="0"/>
              <a:t>2</a:t>
            </a:r>
            <a:r>
              <a:rPr lang="en-US" altLang="ja-JP" sz="2000" dirty="0"/>
              <a:t>SO</a:t>
            </a:r>
            <a:r>
              <a:rPr lang="en-US" altLang="ja-JP" sz="2000" baseline="-25000" dirty="0"/>
              <a:t>4</a:t>
            </a:r>
            <a:r>
              <a:rPr lang="en-US" altLang="ja-JP" sz="2000" dirty="0"/>
              <a:t> → FeSO</a:t>
            </a:r>
            <a:r>
              <a:rPr lang="en-US" altLang="ja-JP" sz="2000" baseline="-25000" dirty="0"/>
              <a:t>4</a:t>
            </a:r>
            <a:r>
              <a:rPr lang="en-US" altLang="ja-JP" sz="2000" dirty="0"/>
              <a:t> </a:t>
            </a:r>
            <a:r>
              <a:rPr lang="en-US" altLang="ja-JP" sz="2000" dirty="0">
                <a:solidFill>
                  <a:srgbClr val="FF0000"/>
                </a:solidFill>
              </a:rPr>
              <a:t>+ H</a:t>
            </a:r>
            <a:r>
              <a:rPr lang="en-US" altLang="ja-JP" sz="2000" baseline="-25000" dirty="0">
                <a:solidFill>
                  <a:srgbClr val="FF0000"/>
                </a:solidFill>
              </a:rPr>
              <a:t>2</a:t>
            </a:r>
          </a:p>
          <a:p>
            <a:pPr>
              <a:defRPr/>
            </a:pPr>
            <a:r>
              <a:rPr lang="ja-JP" altLang="ja-JP" sz="2000" dirty="0">
                <a:latin typeface="+mn-ea"/>
                <a:ea typeface="+mn-ea"/>
              </a:rPr>
              <a:t>鉄のスクラップ</a:t>
            </a:r>
            <a:r>
              <a:rPr lang="en-US" altLang="ja-JP" sz="2000" dirty="0">
                <a:latin typeface="+mn-ea"/>
                <a:ea typeface="+mn-ea"/>
              </a:rPr>
              <a:t>500kg</a:t>
            </a:r>
            <a:r>
              <a:rPr lang="ja-JP" altLang="ja-JP" sz="2000" dirty="0">
                <a:latin typeface="+mn-ea"/>
                <a:ea typeface="+mn-ea"/>
              </a:rPr>
              <a:t>に硫酸</a:t>
            </a:r>
            <a:r>
              <a:rPr lang="en-US" altLang="ja-JP" sz="2000" dirty="0">
                <a:latin typeface="+mn-ea"/>
                <a:ea typeface="+mn-ea"/>
              </a:rPr>
              <a:t>250kg</a:t>
            </a:r>
            <a:r>
              <a:rPr lang="ja-JP" altLang="ja-JP" sz="2000" dirty="0">
                <a:latin typeface="+mn-ea"/>
                <a:ea typeface="+mn-ea"/>
              </a:rPr>
              <a:t>を注い</a:t>
            </a:r>
            <a:r>
              <a:rPr lang="ja-JP" altLang="en-US" sz="2000" dirty="0">
                <a:latin typeface="+mn-ea"/>
                <a:ea typeface="+mn-ea"/>
              </a:rPr>
              <a:t>だ</a:t>
            </a:r>
            <a:r>
              <a:rPr lang="ja-JP" altLang="ja-JP" sz="1800" dirty="0">
                <a:latin typeface="+mn-ea"/>
                <a:ea typeface="+mn-ea"/>
              </a:rPr>
              <a:t> </a:t>
            </a:r>
            <a:endParaRPr lang="ja-JP" altLang="en-US" sz="1800" baseline="-25000" dirty="0">
              <a:latin typeface="+mn-ea"/>
              <a:ea typeface="+mn-ea"/>
            </a:endParaRPr>
          </a:p>
        </p:txBody>
      </p:sp>
      <p:pic>
        <p:nvPicPr>
          <p:cNvPr id="4506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765175"/>
            <a:ext cx="1633538"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a:spLocks noChangeArrowheads="1"/>
          </p:cNvSpPr>
          <p:nvPr/>
        </p:nvSpPr>
        <p:spPr bwMode="auto">
          <a:xfrm>
            <a:off x="4651375" y="1120775"/>
            <a:ext cx="460375"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アルキメデスの原理</a:t>
            </a:r>
            <a:r>
              <a:rPr lang="en-US" altLang="ja-JP" sz="1800"/>
              <a:t> ↓ </a:t>
            </a:r>
            <a:r>
              <a:rPr lang="ja-JP" altLang="en-US" sz="1800"/>
              <a:t>飛行船</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8000">
              <a:srgbClr val="1B8FFF"/>
            </a:gs>
          </a:gsLst>
          <a:lin ang="16200000" scaled="0"/>
          <a:tileRect/>
        </a:gradFill>
        <a:effectLst/>
      </p:bgPr>
    </p:bg>
    <p:spTree>
      <p:nvGrpSpPr>
        <p:cNvPr id="1" name=""/>
        <p:cNvGrpSpPr/>
        <p:nvPr/>
      </p:nvGrpSpPr>
      <p:grpSpPr>
        <a:xfrm>
          <a:off x="0" y="0"/>
          <a:ext cx="0" cy="0"/>
          <a:chOff x="0" y="0"/>
          <a:chExt cx="0" cy="0"/>
        </a:xfrm>
      </p:grpSpPr>
      <p:sp>
        <p:nvSpPr>
          <p:cNvPr id="22529" name="タイトル 1"/>
          <p:cNvSpPr>
            <a:spLocks noGrp="1"/>
          </p:cNvSpPr>
          <p:nvPr>
            <p:ph type="title"/>
          </p:nvPr>
        </p:nvSpPr>
        <p:spPr>
          <a:xfrm>
            <a:off x="93663" y="-92075"/>
            <a:ext cx="9321800" cy="1143000"/>
          </a:xfrm>
        </p:spPr>
        <p:txBody>
          <a:bodyPr rtlCol="0">
            <a:normAutofit/>
          </a:bodyPr>
          <a:lstStyle/>
          <a:p>
            <a:pPr algn="l" fontAlgn="auto">
              <a:spcAft>
                <a:spcPts val="0"/>
              </a:spcAft>
              <a:defRPr/>
            </a:pPr>
            <a:r>
              <a:rPr lang="ja-JP" altLang="en-US" sz="3600" baseline="30000" dirty="0">
                <a:solidFill>
                  <a:srgbClr val="FFFFFF"/>
                </a:solidFill>
                <a:latin typeface="+mj-ea"/>
                <a:cs typeface="+mj-cs"/>
              </a:rPr>
              <a:t>分子の事件簿</a:t>
            </a:r>
            <a:r>
              <a:rPr lang="ja-JP" altLang="ja-JP" sz="3600" baseline="30000" dirty="0">
                <a:solidFill>
                  <a:srgbClr val="FFFFFF"/>
                </a:solidFill>
                <a:latin typeface="+mj-ea"/>
                <a:cs typeface="+mj-cs"/>
              </a:rPr>
              <a:t>3</a:t>
            </a:r>
            <a:r>
              <a:rPr lang="en-US" altLang="ja-JP" sz="3600" baseline="30000" dirty="0">
                <a:solidFill>
                  <a:srgbClr val="FFFFFF"/>
                </a:solidFill>
                <a:latin typeface="+mj-ea"/>
                <a:cs typeface="+mj-cs"/>
              </a:rPr>
              <a:t> </a:t>
            </a:r>
            <a:r>
              <a:rPr lang="ja-JP" altLang="en-US" sz="3200" dirty="0">
                <a:solidFill>
                  <a:srgbClr val="FFFFFF"/>
                </a:solidFill>
                <a:latin typeface="Calibri" charset="0"/>
                <a:ea typeface="ＭＳ Ｐゴシック" charset="0"/>
                <a:cs typeface="+mj-cs"/>
              </a:rPr>
              <a:t>ルネサンス絵画の中に閉じ込められる</a:t>
            </a:r>
          </a:p>
        </p:txBody>
      </p:sp>
      <p:pic>
        <p:nvPicPr>
          <p:cNvPr id="41987"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99325" y="1050925"/>
            <a:ext cx="1625600"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915988"/>
            <a:ext cx="3716337" cy="236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927100"/>
            <a:ext cx="329565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表 8"/>
          <p:cNvGraphicFramePr>
            <a:graphicFrameLocks noGrp="1"/>
          </p:cNvGraphicFramePr>
          <p:nvPr/>
        </p:nvGraphicFramePr>
        <p:xfrm>
          <a:off x="419100" y="3492500"/>
          <a:ext cx="8178800" cy="3281365"/>
        </p:xfrm>
        <a:graphic>
          <a:graphicData uri="http://schemas.openxmlformats.org/drawingml/2006/table">
            <a:tbl>
              <a:tblPr firstRow="1" bandRow="1">
                <a:tableStyleId>{5C22544A-7EE6-4342-B048-85BDC9FD1C3A}</a:tableStyleId>
              </a:tblPr>
              <a:tblGrid>
                <a:gridCol w="13335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803400">
                  <a:extLst>
                    <a:ext uri="{9D8B030D-6E8A-4147-A177-3AD203B41FA5}">
                      <a16:colId xmlns:a16="http://schemas.microsoft.com/office/drawing/2014/main" val="20002"/>
                    </a:ext>
                  </a:extLst>
                </a:gridCol>
                <a:gridCol w="3111500">
                  <a:extLst>
                    <a:ext uri="{9D8B030D-6E8A-4147-A177-3AD203B41FA5}">
                      <a16:colId xmlns:a16="http://schemas.microsoft.com/office/drawing/2014/main" val="20003"/>
                    </a:ext>
                  </a:extLst>
                </a:gridCol>
              </a:tblGrid>
              <a:tr h="754232">
                <a:tc>
                  <a:txBody>
                    <a:bodyPr/>
                    <a:lstStyle/>
                    <a:p>
                      <a:pPr algn="l">
                        <a:spcAft>
                          <a:spcPts val="0"/>
                        </a:spcAft>
                      </a:pPr>
                      <a:r>
                        <a:rPr lang="ja-JP" sz="1800" kern="100" dirty="0">
                          <a:effectLst/>
                          <a:latin typeface="Century"/>
                          <a:ea typeface="ＭＳ ゴシック"/>
                          <a:cs typeface="Times New Roman"/>
                        </a:rPr>
                        <a:t>絵画の</a:t>
                      </a:r>
                      <a:r>
                        <a:rPr lang="ja-JP" altLang="en-US" sz="1800" kern="100" dirty="0">
                          <a:effectLst/>
                          <a:latin typeface="Century"/>
                          <a:ea typeface="ＭＳ ゴシック"/>
                          <a:cs typeface="Times New Roman"/>
                        </a:rPr>
                        <a:t>種類</a:t>
                      </a:r>
                      <a:endParaRPr lang="ja-JP" sz="1800" kern="100" dirty="0">
                        <a:effectLst/>
                        <a:latin typeface="Century"/>
                        <a:ea typeface="ＭＳ 明朝"/>
                        <a:cs typeface="Times New Roman"/>
                      </a:endParaRPr>
                    </a:p>
                  </a:txBody>
                  <a:tcPr marL="90170" marR="90170" marT="0" marB="0"/>
                </a:tc>
                <a:tc>
                  <a:txBody>
                    <a:bodyPr/>
                    <a:lstStyle/>
                    <a:p>
                      <a:r>
                        <a:rPr kumimoji="1" lang="ja-JP" altLang="ja-JP" sz="1800" b="1" kern="1200" dirty="0">
                          <a:solidFill>
                            <a:schemeClr val="lt1"/>
                          </a:solidFill>
                          <a:effectLst/>
                          <a:latin typeface="+mn-lt"/>
                          <a:ea typeface="+mn-ea"/>
                          <a:cs typeface="+mn-cs"/>
                        </a:rPr>
                        <a:t>顔料を練り合わせ絵具を作る媒材</a:t>
                      </a:r>
                      <a:r>
                        <a:rPr lang="ja-JP" altLang="ja-JP" sz="1800" dirty="0">
                          <a:effectLst/>
                        </a:rPr>
                        <a:t> </a:t>
                      </a:r>
                      <a:endParaRPr kumimoji="1" lang="ja-JP" altLang="en-US" sz="1800" dirty="0"/>
                    </a:p>
                  </a:txBody>
                  <a:tcPr marT="45712" marB="45712"/>
                </a:tc>
                <a:tc>
                  <a:txBody>
                    <a:bodyPr/>
                    <a:lstStyle/>
                    <a:p>
                      <a:r>
                        <a:rPr kumimoji="1" lang="ja-JP" altLang="ja-JP" sz="1800" b="1" kern="1200" dirty="0">
                          <a:solidFill>
                            <a:schemeClr val="lt1"/>
                          </a:solidFill>
                          <a:effectLst/>
                          <a:latin typeface="+mn-lt"/>
                          <a:ea typeface="+mn-ea"/>
                          <a:cs typeface="+mn-cs"/>
                        </a:rPr>
                        <a:t>絵の支持体</a:t>
                      </a:r>
                      <a:r>
                        <a:rPr lang="ja-JP" altLang="ja-JP" sz="1800" dirty="0">
                          <a:effectLst/>
                        </a:rPr>
                        <a:t> </a:t>
                      </a:r>
                      <a:endParaRPr kumimoji="1" lang="ja-JP" altLang="en-US" sz="1800" dirty="0"/>
                    </a:p>
                  </a:txBody>
                  <a:tcPr marT="45712" marB="45712"/>
                </a:tc>
                <a:tc>
                  <a:txBody>
                    <a:bodyPr/>
                    <a:lstStyle/>
                    <a:p>
                      <a:r>
                        <a:rPr kumimoji="1" lang="ja-JP" altLang="ja-JP" sz="1800" b="1" kern="1200" dirty="0">
                          <a:solidFill>
                            <a:schemeClr val="lt1"/>
                          </a:solidFill>
                          <a:effectLst/>
                          <a:latin typeface="+mn-lt"/>
                          <a:ea typeface="+mn-ea"/>
                          <a:cs typeface="+mn-cs"/>
                        </a:rPr>
                        <a:t>空気の影響／役割</a:t>
                      </a:r>
                      <a:r>
                        <a:rPr lang="ja-JP" altLang="ja-JP" sz="1800" dirty="0">
                          <a:effectLst/>
                        </a:rPr>
                        <a:t> </a:t>
                      </a:r>
                      <a:endParaRPr kumimoji="1" lang="ja-JP" altLang="en-US" sz="1800" dirty="0"/>
                    </a:p>
                  </a:txBody>
                  <a:tcPr marT="45712" marB="45712"/>
                </a:tc>
                <a:extLst>
                  <a:ext uri="{0D108BD9-81ED-4DB2-BD59-A6C34878D82A}">
                    <a16:rowId xmlns:a16="http://schemas.microsoft.com/office/drawing/2014/main" val="10000"/>
                  </a:ext>
                </a:extLst>
              </a:tr>
              <a:tr h="606941">
                <a:tc>
                  <a:txBody>
                    <a:bodyPr/>
                    <a:lstStyle/>
                    <a:p>
                      <a:r>
                        <a:rPr kumimoji="1" lang="ja-JP" altLang="en-US" sz="1800" dirty="0"/>
                        <a:t>水彩画</a:t>
                      </a:r>
                    </a:p>
                  </a:txBody>
                  <a:tcPr marT="45712" marB="45712"/>
                </a:tc>
                <a:tc>
                  <a:txBody>
                    <a:bodyPr/>
                    <a:lstStyle/>
                    <a:p>
                      <a:r>
                        <a:rPr kumimoji="1" lang="ja-JP" altLang="en-US" sz="1800" dirty="0"/>
                        <a:t>アラビアゴム／水</a:t>
                      </a:r>
                    </a:p>
                  </a:txBody>
                  <a:tcPr marT="45712" marB="45712"/>
                </a:tc>
                <a:tc>
                  <a:txBody>
                    <a:bodyPr/>
                    <a:lstStyle/>
                    <a:p>
                      <a:r>
                        <a:rPr kumimoji="1" lang="ja-JP" altLang="en-US" sz="1800" dirty="0"/>
                        <a:t>紙</a:t>
                      </a:r>
                    </a:p>
                  </a:txBody>
                  <a:tcPr marT="45712" marB="45712"/>
                </a:tc>
                <a:tc>
                  <a:txBody>
                    <a:bodyPr/>
                    <a:lstStyle/>
                    <a:p>
                      <a:r>
                        <a:rPr kumimoji="1" lang="ja-JP" altLang="ja-JP" sz="1800" kern="1200" dirty="0">
                          <a:solidFill>
                            <a:schemeClr val="dk1"/>
                          </a:solidFill>
                          <a:effectLst/>
                          <a:latin typeface="+mn-lt"/>
                          <a:ea typeface="+mn-ea"/>
                          <a:cs typeface="+mn-cs"/>
                        </a:rPr>
                        <a:t>湿度</a:t>
                      </a:r>
                      <a:r>
                        <a:rPr kumimoji="1" lang="en-US" altLang="ja-JP" sz="1800" kern="1200" dirty="0">
                          <a:solidFill>
                            <a:schemeClr val="dk1"/>
                          </a:solidFill>
                          <a:effectLst/>
                          <a:latin typeface="+mn-lt"/>
                          <a:ea typeface="+mn-ea"/>
                          <a:cs typeface="+mn-cs"/>
                        </a:rPr>
                        <a:t>(H</a:t>
                      </a:r>
                      <a:r>
                        <a:rPr kumimoji="1" lang="en-US" altLang="ja-JP" sz="1800" kern="1200" baseline="-25000" dirty="0">
                          <a:solidFill>
                            <a:schemeClr val="dk1"/>
                          </a:solidFill>
                          <a:effectLst/>
                          <a:latin typeface="+mn-lt"/>
                          <a:ea typeface="+mn-ea"/>
                          <a:cs typeface="+mn-cs"/>
                        </a:rPr>
                        <a:t>2</a:t>
                      </a:r>
                      <a:r>
                        <a:rPr kumimoji="1" lang="en-US" altLang="ja-JP" sz="1800" kern="1200" dirty="0">
                          <a:solidFill>
                            <a:schemeClr val="dk1"/>
                          </a:solidFill>
                          <a:effectLst/>
                          <a:latin typeface="+mn-lt"/>
                          <a:ea typeface="+mn-ea"/>
                          <a:cs typeface="+mn-cs"/>
                        </a:rPr>
                        <a:t>O)</a:t>
                      </a:r>
                      <a:r>
                        <a:rPr kumimoji="1" lang="ja-JP" altLang="ja-JP" sz="1800" kern="1200" dirty="0">
                          <a:solidFill>
                            <a:schemeClr val="dk1"/>
                          </a:solidFill>
                          <a:effectLst/>
                          <a:latin typeface="+mn-lt"/>
                          <a:ea typeface="+mn-ea"/>
                          <a:cs typeface="+mn-cs"/>
                        </a:rPr>
                        <a:t>低い</a:t>
                      </a:r>
                      <a:r>
                        <a:rPr kumimoji="1" lang="ja-JP" altLang="en-US" sz="1800" kern="1200" dirty="0">
                          <a:solidFill>
                            <a:schemeClr val="dk1"/>
                          </a:solidFill>
                          <a:effectLst/>
                          <a:latin typeface="+mn-lt"/>
                          <a:ea typeface="+mn-ea"/>
                          <a:cs typeface="+mn-cs"/>
                        </a:rPr>
                        <a:t>と乾きが</a:t>
                      </a:r>
                      <a:r>
                        <a:rPr kumimoji="1" lang="ja-JP" altLang="ja-JP" sz="1800" kern="1200" dirty="0">
                          <a:solidFill>
                            <a:schemeClr val="dk1"/>
                          </a:solidFill>
                          <a:effectLst/>
                          <a:latin typeface="+mn-lt"/>
                          <a:ea typeface="+mn-ea"/>
                          <a:cs typeface="+mn-cs"/>
                        </a:rPr>
                        <a:t>早い</a:t>
                      </a:r>
                      <a:r>
                        <a:rPr lang="ja-JP" altLang="ja-JP" sz="1800" dirty="0">
                          <a:effectLst/>
                        </a:rPr>
                        <a:t> </a:t>
                      </a:r>
                      <a:endParaRPr kumimoji="1" lang="ja-JP" altLang="en-US" sz="1800" dirty="0"/>
                    </a:p>
                  </a:txBody>
                  <a:tcPr marT="45712" marB="45712"/>
                </a:tc>
                <a:extLst>
                  <a:ext uri="{0D108BD9-81ED-4DB2-BD59-A6C34878D82A}">
                    <a16:rowId xmlns:a16="http://schemas.microsoft.com/office/drawing/2014/main" val="10001"/>
                  </a:ext>
                </a:extLst>
              </a:tr>
              <a:tr h="640064">
                <a:tc>
                  <a:txBody>
                    <a:bodyPr/>
                    <a:lstStyle/>
                    <a:p>
                      <a:r>
                        <a:rPr kumimoji="1" lang="ja-JP" altLang="en-US" sz="1800" dirty="0"/>
                        <a:t>フレスコ画</a:t>
                      </a:r>
                    </a:p>
                  </a:txBody>
                  <a:tcPr marT="45712" marB="45712"/>
                </a:tc>
                <a:tc>
                  <a:txBody>
                    <a:bodyPr/>
                    <a:lstStyle/>
                    <a:p>
                      <a:r>
                        <a:rPr kumimoji="1" lang="ja-JP" altLang="en-US" sz="1800" dirty="0"/>
                        <a:t>水／石灰水</a:t>
                      </a:r>
                    </a:p>
                  </a:txBody>
                  <a:tcPr marT="45712" marB="45712"/>
                </a:tc>
                <a:tc>
                  <a:txBody>
                    <a:bodyPr/>
                    <a:lstStyle/>
                    <a:p>
                      <a:r>
                        <a:rPr kumimoji="1" lang="ja-JP" altLang="en-US" sz="1800" dirty="0"/>
                        <a:t>生乾きの漆喰</a:t>
                      </a:r>
                    </a:p>
                  </a:txBody>
                  <a:tcPr marT="45712" marB="45712"/>
                </a:tc>
                <a:tc>
                  <a:txBody>
                    <a:bodyPr/>
                    <a:lstStyle/>
                    <a:p>
                      <a:r>
                        <a:rPr kumimoji="1" lang="ja-JP" altLang="ja-JP" sz="1800" kern="1200" dirty="0">
                          <a:solidFill>
                            <a:schemeClr val="dk1"/>
                          </a:solidFill>
                          <a:effectLst/>
                          <a:latin typeface="+mn-lt"/>
                          <a:ea typeface="+mn-ea"/>
                          <a:cs typeface="+mn-cs"/>
                        </a:rPr>
                        <a:t>二酸化炭素（</a:t>
                      </a:r>
                      <a:r>
                        <a:rPr kumimoji="1" lang="en-US" altLang="ja-JP" sz="1800" kern="1200" dirty="0">
                          <a:solidFill>
                            <a:schemeClr val="dk1"/>
                          </a:solidFill>
                          <a:effectLst/>
                          <a:latin typeface="+mn-lt"/>
                          <a:ea typeface="+mn-ea"/>
                          <a:cs typeface="+mn-cs"/>
                        </a:rPr>
                        <a:t>CO</a:t>
                      </a:r>
                      <a:r>
                        <a:rPr kumimoji="1" lang="en-US" altLang="ja-JP" sz="1800" kern="1200" baseline="-25000" dirty="0">
                          <a:solidFill>
                            <a:schemeClr val="dk1"/>
                          </a:solidFill>
                          <a:effectLst/>
                          <a:latin typeface="+mn-lt"/>
                          <a:ea typeface="+mn-ea"/>
                          <a:cs typeface="+mn-cs"/>
                        </a:rPr>
                        <a:t>2</a:t>
                      </a:r>
                      <a:r>
                        <a:rPr kumimoji="1" lang="ja-JP" altLang="ja-JP" sz="1800" kern="1200" dirty="0">
                          <a:solidFill>
                            <a:schemeClr val="dk1"/>
                          </a:solidFill>
                          <a:effectLst/>
                          <a:latin typeface="+mn-lt"/>
                          <a:ea typeface="+mn-ea"/>
                          <a:cs typeface="+mn-cs"/>
                        </a:rPr>
                        <a:t>）濃度が</a:t>
                      </a:r>
                      <a:r>
                        <a:rPr lang="ja-JP" altLang="en-US" sz="1800" dirty="0">
                          <a:effectLst/>
                        </a:rPr>
                        <a:t>高いと早く固まる</a:t>
                      </a:r>
                      <a:endParaRPr kumimoji="1" lang="ja-JP" altLang="en-US" sz="1800" dirty="0"/>
                    </a:p>
                  </a:txBody>
                  <a:tcPr marT="45712" marB="45712"/>
                </a:tc>
                <a:extLst>
                  <a:ext uri="{0D108BD9-81ED-4DB2-BD59-A6C34878D82A}">
                    <a16:rowId xmlns:a16="http://schemas.microsoft.com/office/drawing/2014/main" val="10002"/>
                  </a:ext>
                </a:extLst>
              </a:tr>
              <a:tr h="640064">
                <a:tc>
                  <a:txBody>
                    <a:bodyPr/>
                    <a:lstStyle/>
                    <a:p>
                      <a:r>
                        <a:rPr kumimoji="1" lang="ja-JP" altLang="en-US" sz="1800" dirty="0"/>
                        <a:t>テンペラ画</a:t>
                      </a:r>
                    </a:p>
                  </a:txBody>
                  <a:tcPr marT="45712" marB="45712"/>
                </a:tc>
                <a:tc>
                  <a:txBody>
                    <a:bodyPr/>
                    <a:lstStyle/>
                    <a:p>
                      <a:r>
                        <a:rPr kumimoji="1" lang="ja-JP" altLang="en-US" sz="1800" dirty="0"/>
                        <a:t>水／卵・カゼイン</a:t>
                      </a:r>
                      <a:endParaRPr kumimoji="1" lang="en-US" altLang="ja-JP" sz="1800" dirty="0"/>
                    </a:p>
                    <a:p>
                      <a:r>
                        <a:rPr kumimoji="1" lang="ja-JP" altLang="en-US" sz="1800" dirty="0"/>
                        <a:t>（乳化剤）</a:t>
                      </a:r>
                    </a:p>
                  </a:txBody>
                  <a:tcPr marT="45712" marB="45712"/>
                </a:tc>
                <a:tc>
                  <a:txBody>
                    <a:bodyPr/>
                    <a:lstStyle/>
                    <a:p>
                      <a:r>
                        <a:rPr kumimoji="1" lang="ja-JP" altLang="en-US" sz="1800" dirty="0"/>
                        <a:t>木の板（パネル）</a:t>
                      </a:r>
                    </a:p>
                  </a:txBody>
                  <a:tcPr marT="45712" marB="45712"/>
                </a:tc>
                <a:tc>
                  <a:txBody>
                    <a:bodyPr/>
                    <a:lstStyle/>
                    <a:p>
                      <a:r>
                        <a:rPr kumimoji="1" lang="ja-JP" altLang="ja-JP" sz="1800" kern="1200" dirty="0">
                          <a:solidFill>
                            <a:schemeClr val="dk1"/>
                          </a:solidFill>
                          <a:effectLst/>
                          <a:latin typeface="+mn-lt"/>
                          <a:ea typeface="+mn-ea"/>
                          <a:cs typeface="+mn-cs"/>
                        </a:rPr>
                        <a:t>湿度</a:t>
                      </a:r>
                      <a:r>
                        <a:rPr kumimoji="1" lang="en-US" altLang="ja-JP" sz="1800" kern="1200" dirty="0">
                          <a:solidFill>
                            <a:schemeClr val="dk1"/>
                          </a:solidFill>
                          <a:effectLst/>
                          <a:latin typeface="+mn-lt"/>
                          <a:ea typeface="+mn-ea"/>
                          <a:cs typeface="+mn-cs"/>
                        </a:rPr>
                        <a:t>(H</a:t>
                      </a:r>
                      <a:r>
                        <a:rPr kumimoji="1" lang="en-US" altLang="ja-JP" sz="1800" kern="1200" baseline="-25000" dirty="0">
                          <a:solidFill>
                            <a:schemeClr val="dk1"/>
                          </a:solidFill>
                          <a:effectLst/>
                          <a:latin typeface="+mn-lt"/>
                          <a:ea typeface="+mn-ea"/>
                          <a:cs typeface="+mn-cs"/>
                        </a:rPr>
                        <a:t>2</a:t>
                      </a:r>
                      <a:r>
                        <a:rPr kumimoji="1" lang="en-US" altLang="ja-JP" sz="1800" kern="1200" dirty="0">
                          <a:solidFill>
                            <a:schemeClr val="dk1"/>
                          </a:solidFill>
                          <a:effectLst/>
                          <a:latin typeface="+mn-lt"/>
                          <a:ea typeface="+mn-ea"/>
                          <a:cs typeface="+mn-cs"/>
                        </a:rPr>
                        <a:t>O)</a:t>
                      </a:r>
                      <a:r>
                        <a:rPr kumimoji="1" lang="ja-JP" altLang="en-US" sz="1800" kern="1200" dirty="0">
                          <a:solidFill>
                            <a:schemeClr val="dk1"/>
                          </a:solidFill>
                          <a:effectLst/>
                          <a:latin typeface="+mn-lt"/>
                          <a:ea typeface="+mn-ea"/>
                          <a:cs typeface="+mn-cs"/>
                        </a:rPr>
                        <a:t>が</a:t>
                      </a:r>
                      <a:r>
                        <a:rPr kumimoji="1" lang="ja-JP" altLang="ja-JP" sz="1800" kern="1200" dirty="0">
                          <a:solidFill>
                            <a:schemeClr val="dk1"/>
                          </a:solidFill>
                          <a:effectLst/>
                          <a:latin typeface="+mn-lt"/>
                          <a:ea typeface="+mn-ea"/>
                          <a:cs typeface="+mn-cs"/>
                        </a:rPr>
                        <a:t>低い</a:t>
                      </a:r>
                      <a:r>
                        <a:rPr kumimoji="1" lang="ja-JP" altLang="en-US" sz="1800" kern="1200" dirty="0">
                          <a:solidFill>
                            <a:schemeClr val="dk1"/>
                          </a:solidFill>
                          <a:effectLst/>
                          <a:latin typeface="+mn-lt"/>
                          <a:ea typeface="+mn-ea"/>
                          <a:cs typeface="+mn-cs"/>
                        </a:rPr>
                        <a:t>と乾きが早い</a:t>
                      </a:r>
                      <a:endParaRPr kumimoji="1" lang="ja-JP" altLang="en-US" sz="1800" dirty="0"/>
                    </a:p>
                  </a:txBody>
                  <a:tcPr marT="45712" marB="45712"/>
                </a:tc>
                <a:extLst>
                  <a:ext uri="{0D108BD9-81ED-4DB2-BD59-A6C34878D82A}">
                    <a16:rowId xmlns:a16="http://schemas.microsoft.com/office/drawing/2014/main" val="10003"/>
                  </a:ext>
                </a:extLst>
              </a:tr>
              <a:tr h="640064">
                <a:tc>
                  <a:txBody>
                    <a:bodyPr/>
                    <a:lstStyle/>
                    <a:p>
                      <a:r>
                        <a:rPr kumimoji="1" lang="ja-JP" altLang="en-US" sz="1800" dirty="0"/>
                        <a:t>油絵</a:t>
                      </a:r>
                    </a:p>
                  </a:txBody>
                  <a:tcPr marT="45712" marB="45712"/>
                </a:tc>
                <a:tc>
                  <a:txBody>
                    <a:bodyPr/>
                    <a:lstStyle/>
                    <a:p>
                      <a:r>
                        <a:rPr kumimoji="1" lang="ja-JP" altLang="en-US" sz="1800" dirty="0"/>
                        <a:t>アマニ油などの</a:t>
                      </a:r>
                      <a:endParaRPr kumimoji="1" lang="en-US" altLang="ja-JP" sz="1800" dirty="0"/>
                    </a:p>
                    <a:p>
                      <a:r>
                        <a:rPr kumimoji="1" lang="ja-JP" altLang="en-US" sz="1800" dirty="0"/>
                        <a:t>乾性油</a:t>
                      </a:r>
                    </a:p>
                  </a:txBody>
                  <a:tcPr marT="45712" marB="45712"/>
                </a:tc>
                <a:tc>
                  <a:txBody>
                    <a:bodyPr/>
                    <a:lstStyle/>
                    <a:p>
                      <a:r>
                        <a:rPr kumimoji="1" lang="ja-JP" altLang="en-US" sz="1800" dirty="0"/>
                        <a:t>キャンバス、　　　木板</a:t>
                      </a:r>
                    </a:p>
                  </a:txBody>
                  <a:tcPr marT="45712" marB="45712"/>
                </a:tc>
                <a:tc>
                  <a:txBody>
                    <a:bodyPr/>
                    <a:lstStyle/>
                    <a:p>
                      <a:r>
                        <a:rPr kumimoji="1" lang="ja-JP" altLang="en-US" sz="1800" dirty="0"/>
                        <a:t>酸素</a:t>
                      </a:r>
                      <a:r>
                        <a:rPr kumimoji="1" lang="en-US" altLang="ja-JP" sz="1800" dirty="0"/>
                        <a:t>(</a:t>
                      </a:r>
                      <a:r>
                        <a:rPr kumimoji="1" lang="en-US" altLang="ja-JP" sz="1800" kern="1200" dirty="0">
                          <a:solidFill>
                            <a:schemeClr val="dk1"/>
                          </a:solidFill>
                          <a:effectLst/>
                          <a:latin typeface="+mn-lt"/>
                          <a:ea typeface="+mn-ea"/>
                          <a:cs typeface="+mn-cs"/>
                        </a:rPr>
                        <a:t>O</a:t>
                      </a:r>
                      <a:r>
                        <a:rPr kumimoji="1" lang="en-US" altLang="ja-JP" sz="1800" kern="1200" baseline="-25000" dirty="0">
                          <a:solidFill>
                            <a:schemeClr val="dk1"/>
                          </a:solidFill>
                          <a:effectLst/>
                          <a:latin typeface="+mn-lt"/>
                          <a:ea typeface="+mn-ea"/>
                          <a:cs typeface="+mn-cs"/>
                        </a:rPr>
                        <a:t>2</a:t>
                      </a:r>
                      <a:r>
                        <a:rPr kumimoji="1" lang="en-US" altLang="ja-JP" sz="1800" dirty="0"/>
                        <a:t>)</a:t>
                      </a:r>
                      <a:r>
                        <a:rPr kumimoji="1" lang="ja-JP" altLang="en-US" sz="1800" dirty="0"/>
                        <a:t>濃度が高いと早く　　　　固まる</a:t>
                      </a:r>
                      <a:endParaRPr kumimoji="1" lang="en-US" altLang="ja-JP" sz="1800" dirty="0"/>
                    </a:p>
                  </a:txBody>
                  <a:tcPr marT="45712" marB="45712"/>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33363" y="149225"/>
            <a:ext cx="8756650" cy="1939925"/>
          </a:xfrm>
        </p:spPr>
        <p:txBody>
          <a:bodyPr/>
          <a:lstStyle/>
          <a:p>
            <a:pPr>
              <a:defRPr/>
            </a:pPr>
            <a:r>
              <a:rPr lang="ja-JP" altLang="en-US" sz="3600" dirty="0">
                <a:solidFill>
                  <a:schemeClr val="bg1"/>
                </a:solidFill>
                <a:latin typeface="+mj-ea"/>
              </a:rPr>
              <a:t>レオナルド・ダ・ビンチの燃焼の実験</a:t>
            </a:r>
            <a:br>
              <a:rPr lang="en-US" altLang="ja-JP" sz="3600" dirty="0">
                <a:solidFill>
                  <a:schemeClr val="bg1"/>
                </a:solidFill>
                <a:latin typeface="+mj-ea"/>
              </a:rPr>
            </a:br>
            <a:r>
              <a:rPr lang="ja-JP" altLang="en-US" sz="3600" dirty="0">
                <a:solidFill>
                  <a:schemeClr val="bg1"/>
                </a:solidFill>
                <a:latin typeface="+mj-ea"/>
              </a:rPr>
              <a:t>「レスター手稿」</a:t>
            </a:r>
            <a:r>
              <a:rPr lang="en-US" altLang="ja-JP" sz="2800" dirty="0">
                <a:solidFill>
                  <a:schemeClr val="bg1"/>
                </a:solidFill>
                <a:latin typeface="+mj-ea"/>
              </a:rPr>
              <a:t> (</a:t>
            </a:r>
            <a:r>
              <a:rPr lang="en-US" altLang="en-US" sz="2800" dirty="0">
                <a:solidFill>
                  <a:schemeClr val="bg1"/>
                </a:solidFill>
                <a:latin typeface="+mj-ea"/>
              </a:rPr>
              <a:t>Codex Leicester, </a:t>
            </a:r>
            <a:br>
              <a:rPr lang="en-US" altLang="en-US" sz="2800" dirty="0">
                <a:solidFill>
                  <a:schemeClr val="bg1"/>
                </a:solidFill>
                <a:latin typeface="+mj-ea"/>
              </a:rPr>
            </a:br>
            <a:r>
              <a:rPr lang="en-US" altLang="en-US" sz="2800" dirty="0">
                <a:solidFill>
                  <a:schemeClr val="bg1"/>
                </a:solidFill>
                <a:latin typeface="+mj-ea"/>
              </a:rPr>
              <a:t>1506~10</a:t>
            </a:r>
            <a:r>
              <a:rPr lang="ja-JP" altLang="en-US" sz="2800" dirty="0">
                <a:solidFill>
                  <a:schemeClr val="bg1"/>
                </a:solidFill>
                <a:latin typeface="+mj-ea"/>
              </a:rPr>
              <a:t>年に製作、</a:t>
            </a:r>
            <a:r>
              <a:rPr lang="ja-JP" altLang="ja-JP" sz="2800" dirty="0">
                <a:solidFill>
                  <a:schemeClr val="bg1"/>
                </a:solidFill>
                <a:latin typeface="+mj-ea"/>
              </a:rPr>
              <a:t>1</a:t>
            </a:r>
            <a:r>
              <a:rPr lang="en-US" altLang="ja-JP" sz="2800" dirty="0">
                <a:solidFill>
                  <a:schemeClr val="bg1"/>
                </a:solidFill>
                <a:latin typeface="+mj-ea"/>
              </a:rPr>
              <a:t>690</a:t>
            </a:r>
            <a:r>
              <a:rPr lang="ja-JP" altLang="en-US" sz="2800" dirty="0">
                <a:solidFill>
                  <a:schemeClr val="bg1"/>
                </a:solidFill>
                <a:latin typeface="+mj-ea"/>
              </a:rPr>
              <a:t>年発見された)</a:t>
            </a:r>
            <a:br>
              <a:rPr lang="en-US" altLang="ja-JP" sz="2800" dirty="0">
                <a:solidFill>
                  <a:schemeClr val="bg1"/>
                </a:solidFill>
                <a:latin typeface="+mj-ea"/>
              </a:rPr>
            </a:br>
            <a:endParaRPr lang="ja-JP" altLang="en-US" sz="2800" dirty="0">
              <a:solidFill>
                <a:schemeClr val="bg1"/>
              </a:solidFill>
            </a:endParaRPr>
          </a:p>
        </p:txBody>
      </p:sp>
      <p:pic>
        <p:nvPicPr>
          <p:cNvPr id="4301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1822450"/>
            <a:ext cx="4375150"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822450"/>
            <a:ext cx="2317750" cy="326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363" y="1822450"/>
            <a:ext cx="2441575" cy="326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a:off x="752475" y="5148263"/>
            <a:ext cx="1476375" cy="461962"/>
          </a:xfrm>
          <a:prstGeom prst="rect">
            <a:avLst/>
          </a:prstGeom>
          <a:noFill/>
        </p:spPr>
        <p:txBody>
          <a:bodyPr wrap="none">
            <a:spAutoFit/>
          </a:bodyPr>
          <a:lstStyle/>
          <a:p>
            <a:pPr>
              <a:defRPr/>
            </a:pPr>
            <a:r>
              <a:rPr lang="en-US" altLang="ja-JP" sz="2400" dirty="0">
                <a:latin typeface="+mn-ea"/>
                <a:ea typeface="+mn-ea"/>
              </a:rPr>
              <a:t>p.28</a:t>
            </a:r>
            <a:r>
              <a:rPr lang="ja-JP" altLang="en-US" sz="2400" dirty="0">
                <a:latin typeface="+mn-ea"/>
                <a:ea typeface="+mn-ea"/>
              </a:rPr>
              <a:t>右</a:t>
            </a:r>
            <a:r>
              <a:rPr lang="en-US" altLang="ja-JP" sz="2400" dirty="0">
                <a:latin typeface="+mn-ea"/>
                <a:ea typeface="+mn-ea"/>
              </a:rPr>
              <a:t>/72</a:t>
            </a:r>
            <a:endParaRPr lang="ja-JP" altLang="en-US" sz="2400" dirty="0">
              <a:latin typeface="+mn-ea"/>
              <a:ea typeface="+mn-ea"/>
            </a:endParaRPr>
          </a:p>
        </p:txBody>
      </p:sp>
      <p:sp>
        <p:nvSpPr>
          <p:cNvPr id="6" name="テキスト ボックス 5"/>
          <p:cNvSpPr txBox="1"/>
          <p:nvPr/>
        </p:nvSpPr>
        <p:spPr>
          <a:xfrm>
            <a:off x="2959100" y="3819525"/>
            <a:ext cx="6134100" cy="3046413"/>
          </a:xfrm>
          <a:prstGeom prst="rect">
            <a:avLst/>
          </a:prstGeom>
          <a:noFill/>
        </p:spPr>
        <p:txBody>
          <a:bodyPr wrap="none">
            <a:spAutoFit/>
          </a:bodyPr>
          <a:lstStyle/>
          <a:p>
            <a:pPr>
              <a:defRPr/>
            </a:pPr>
            <a:r>
              <a:rPr lang="ja-JP" altLang="en-US" sz="2400" dirty="0">
                <a:latin typeface="+mn-ea"/>
                <a:ea typeface="+mn-ea"/>
              </a:rPr>
              <a:t>炎について</a:t>
            </a:r>
            <a:endParaRPr lang="en-US" altLang="ja-JP" sz="2400" dirty="0">
              <a:latin typeface="+mn-ea"/>
              <a:ea typeface="+mn-ea"/>
            </a:endParaRPr>
          </a:p>
          <a:p>
            <a:pPr marL="342900" indent="-342900">
              <a:buFontTx/>
              <a:buAutoNum type="arabicParenR"/>
              <a:defRPr/>
            </a:pPr>
            <a:r>
              <a:rPr lang="ja-JP" altLang="en-US" sz="2400" dirty="0">
                <a:latin typeface="+mn-ea"/>
                <a:ea typeface="+mn-ea"/>
              </a:rPr>
              <a:t>炎が立つと、周りに空気の流れが生じ、</a:t>
            </a:r>
            <a:endParaRPr lang="en-US" altLang="ja-JP" sz="2400" dirty="0">
              <a:latin typeface="+mn-ea"/>
              <a:ea typeface="+mn-ea"/>
            </a:endParaRPr>
          </a:p>
          <a:p>
            <a:pPr>
              <a:defRPr/>
            </a:pPr>
            <a:r>
              <a:rPr lang="ja-JP" altLang="en-US" sz="2400" dirty="0">
                <a:latin typeface="+mn-ea"/>
                <a:ea typeface="+mn-ea"/>
              </a:rPr>
              <a:t>　  これが炎を生き生きとさせる</a:t>
            </a:r>
            <a:endParaRPr lang="en-US" altLang="ja-JP" sz="2400" dirty="0">
              <a:latin typeface="+mn-ea"/>
              <a:ea typeface="+mn-ea"/>
            </a:endParaRPr>
          </a:p>
          <a:p>
            <a:pPr>
              <a:defRPr/>
            </a:pPr>
            <a:r>
              <a:rPr lang="ja-JP" altLang="ja-JP" sz="2400" dirty="0">
                <a:latin typeface="+mn-ea"/>
                <a:ea typeface="+mn-ea"/>
              </a:rPr>
              <a:t>2</a:t>
            </a:r>
            <a:r>
              <a:rPr lang="en-US" altLang="ja-JP" sz="2400" dirty="0">
                <a:latin typeface="+mn-ea"/>
                <a:ea typeface="+mn-ea"/>
              </a:rPr>
              <a:t>)</a:t>
            </a:r>
            <a:r>
              <a:rPr lang="ja-JP" altLang="en-US" sz="2400" dirty="0">
                <a:latin typeface="+mn-ea"/>
                <a:ea typeface="+mn-ea"/>
              </a:rPr>
              <a:t> 元素“火”は絶えず空気を消費し、次の空気</a:t>
            </a:r>
            <a:endParaRPr lang="en-US" altLang="ja-JP" sz="2400" dirty="0">
              <a:latin typeface="+mn-ea"/>
              <a:ea typeface="+mn-ea"/>
            </a:endParaRPr>
          </a:p>
          <a:p>
            <a:pPr>
              <a:defRPr/>
            </a:pPr>
            <a:r>
              <a:rPr lang="en-US" altLang="ja-JP" sz="2400" dirty="0">
                <a:latin typeface="+mn-ea"/>
                <a:ea typeface="+mn-ea"/>
              </a:rPr>
              <a:t>    </a:t>
            </a:r>
            <a:r>
              <a:rPr lang="ja-JP" altLang="en-US" sz="2400" dirty="0">
                <a:latin typeface="+mn-ea"/>
                <a:ea typeface="+mn-ea"/>
              </a:rPr>
              <a:t>が来ないと真空が生じる</a:t>
            </a:r>
            <a:endParaRPr lang="en-US" altLang="ja-JP" sz="2400" dirty="0">
              <a:latin typeface="+mn-ea"/>
              <a:ea typeface="+mn-ea"/>
            </a:endParaRPr>
          </a:p>
          <a:p>
            <a:pPr>
              <a:defRPr/>
            </a:pPr>
            <a:r>
              <a:rPr lang="en-US" altLang="ja-JP" sz="2400" dirty="0">
                <a:latin typeface="+mn-ea"/>
                <a:ea typeface="+mn-ea"/>
              </a:rPr>
              <a:t>3) </a:t>
            </a:r>
            <a:r>
              <a:rPr lang="ja-JP" altLang="en-US" sz="2400" dirty="0">
                <a:latin typeface="+mn-ea"/>
                <a:ea typeface="+mn-ea"/>
              </a:rPr>
              <a:t>炎が持続できないところでは息ができなく、</a:t>
            </a:r>
            <a:endParaRPr lang="en-US" altLang="ja-JP" sz="2400" dirty="0">
              <a:latin typeface="+mn-ea"/>
              <a:ea typeface="+mn-ea"/>
            </a:endParaRPr>
          </a:p>
          <a:p>
            <a:pPr>
              <a:defRPr/>
            </a:pPr>
            <a:r>
              <a:rPr lang="ja-JP" altLang="en-US" sz="2400" dirty="0">
                <a:latin typeface="+mn-ea"/>
                <a:ea typeface="+mn-ea"/>
              </a:rPr>
              <a:t>　</a:t>
            </a:r>
            <a:r>
              <a:rPr lang="en-US" altLang="ja-JP" sz="2400" dirty="0">
                <a:latin typeface="+mn-ea"/>
                <a:ea typeface="+mn-ea"/>
              </a:rPr>
              <a:t>  </a:t>
            </a:r>
            <a:r>
              <a:rPr lang="ja-JP" altLang="en-US" sz="2400" dirty="0">
                <a:latin typeface="+mn-ea"/>
                <a:ea typeface="+mn-ea"/>
              </a:rPr>
              <a:t>動物は生き永らえない</a:t>
            </a:r>
            <a:endParaRPr lang="en-US" altLang="ja-JP" sz="2400" dirty="0">
              <a:latin typeface="+mn-ea"/>
              <a:ea typeface="+mn-ea"/>
            </a:endParaRPr>
          </a:p>
          <a:p>
            <a:pPr>
              <a:defRPr/>
            </a:pPr>
            <a:r>
              <a:rPr lang="en-US" altLang="ja-JP" sz="2400" dirty="0">
                <a:latin typeface="+mn-ea"/>
                <a:ea typeface="+mn-ea"/>
              </a:rPr>
              <a:t>4) </a:t>
            </a:r>
            <a:r>
              <a:rPr lang="ja-JP" altLang="en-US" sz="2400" dirty="0">
                <a:latin typeface="+mn-ea"/>
                <a:ea typeface="+mn-ea"/>
              </a:rPr>
              <a:t>強風は炎を消すが、穏やかな風は炎を育む</a:t>
            </a:r>
            <a:endParaRPr lang="en-US" altLang="ja-JP" sz="2400" dirty="0">
              <a:latin typeface="+mn-ea"/>
              <a:ea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gtEl>
                                        <p:attrNameLst>
                                          <p:attrName>style.visibility</p:attrName>
                                        </p:attrNameLst>
                                      </p:cBhvr>
                                      <p:to>
                                        <p:strVal val="visible"/>
                                      </p:to>
                                    </p:set>
                                    <p:animEffect transition="in" filter="fade">
                                      <p:cBhvr>
                                        <p:cTn id="17" dur="500"/>
                                        <p:tgtEl>
                                          <p:spTgt spid="430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8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7250"/>
            <a:ext cx="8229600" cy="1420481"/>
          </a:xfrm>
        </p:spPr>
        <p:txBody>
          <a:bodyPr/>
          <a:lstStyle/>
          <a:p>
            <a:r>
              <a:rPr lang="en-US" altLang="ja-JP" dirty="0">
                <a:solidFill>
                  <a:schemeClr val="bg1"/>
                </a:solidFill>
                <a:latin typeface="Calibri" charset="0"/>
                <a:ea typeface="ＭＳ Ｐゴシック" charset="0"/>
              </a:rPr>
              <a:t>Ⅴ. </a:t>
            </a:r>
            <a:r>
              <a:rPr lang="ja-JP" altLang="en-US" dirty="0">
                <a:solidFill>
                  <a:schemeClr val="bg1"/>
                </a:solidFill>
                <a:latin typeface="Calibri" charset="0"/>
                <a:ea typeface="ＭＳ Ｐゴシック" charset="0"/>
              </a:rPr>
              <a:t>ついに空気の正体が</a:t>
            </a:r>
            <a:r>
              <a:rPr lang="en-US" altLang="en-US" dirty="0">
                <a:solidFill>
                  <a:schemeClr val="bg1"/>
                </a:solidFill>
                <a:latin typeface="Calibri" charset="0"/>
                <a:ea typeface="ＭＳ Ｐゴシック" charset="0"/>
              </a:rPr>
              <a:t>暴か</a:t>
            </a:r>
            <a:r>
              <a:rPr lang="ja-JP" altLang="en-US" dirty="0">
                <a:solidFill>
                  <a:schemeClr val="bg1"/>
                </a:solidFill>
                <a:latin typeface="Calibri" charset="0"/>
                <a:ea typeface="ＭＳ Ｐゴシック" charset="0"/>
              </a:rPr>
              <a:t>れる時が来た</a:t>
            </a:r>
            <a:endParaRPr kumimoji="1" lang="ja-JP" altLang="en-US" dirty="0">
              <a:solidFill>
                <a:schemeClr val="bg1"/>
              </a:solidFill>
            </a:endParaRPr>
          </a:p>
        </p:txBody>
      </p:sp>
      <p:sp>
        <p:nvSpPr>
          <p:cNvPr id="3" name="コンテンツ プレースホルダー 2"/>
          <p:cNvSpPr>
            <a:spLocks noGrp="1"/>
          </p:cNvSpPr>
          <p:nvPr>
            <p:ph idx="1"/>
          </p:nvPr>
        </p:nvSpPr>
        <p:spPr>
          <a:xfrm>
            <a:off x="323527" y="1871692"/>
            <a:ext cx="8582369" cy="4986308"/>
          </a:xfrm>
        </p:spPr>
        <p:txBody>
          <a:bodyPr/>
          <a:lstStyle/>
          <a:p>
            <a:pPr marL="0" indent="0" fontAlgn="auto">
              <a:lnSpc>
                <a:spcPct val="120000"/>
              </a:lnSpc>
              <a:spcAft>
                <a:spcPts val="0"/>
              </a:spcAft>
              <a:buNone/>
              <a:defRPr/>
            </a:pPr>
            <a:r>
              <a:rPr lang="ja-JP" altLang="en-US" dirty="0">
                <a:solidFill>
                  <a:schemeClr val="bg1"/>
                </a:solidFill>
                <a:latin typeface="+mj-ea"/>
                <a:ea typeface="+mj-ea"/>
              </a:rPr>
              <a:t>空気分子の発見とその順番（</a:t>
            </a:r>
            <a:r>
              <a:rPr lang="en-US" altLang="ja-JP" dirty="0">
                <a:solidFill>
                  <a:schemeClr val="bg1"/>
                </a:solidFill>
                <a:latin typeface="+mj-ea"/>
                <a:ea typeface="+mj-ea"/>
              </a:rPr>
              <a:t>1</a:t>
            </a:r>
            <a:r>
              <a:rPr lang="ja-JP" altLang="en-US" dirty="0">
                <a:solidFill>
                  <a:schemeClr val="bg1"/>
                </a:solidFill>
                <a:latin typeface="+mj-ea"/>
                <a:ea typeface="+mj-ea"/>
              </a:rPr>
              <a:t>）</a:t>
            </a:r>
            <a:endParaRPr lang="en-US" altLang="ja-JP" dirty="0">
              <a:solidFill>
                <a:schemeClr val="bg1"/>
              </a:solidFill>
              <a:latin typeface="+mj-ea"/>
              <a:ea typeface="+mj-ea"/>
            </a:endParaRPr>
          </a:p>
          <a:p>
            <a:pPr marL="0" indent="0" fontAlgn="auto">
              <a:lnSpc>
                <a:spcPct val="120000"/>
              </a:lnSpc>
              <a:spcAft>
                <a:spcPts val="0"/>
              </a:spcAft>
              <a:buNone/>
              <a:defRPr/>
            </a:pPr>
            <a:r>
              <a:rPr lang="ja-JP" altLang="en-US" sz="2400" dirty="0">
                <a:latin typeface="+mn-ea"/>
              </a:rPr>
              <a:t>１</a:t>
            </a:r>
            <a:r>
              <a:rPr lang="en-US" altLang="ja-JP" sz="2400" dirty="0">
                <a:latin typeface="+mn-ea"/>
              </a:rPr>
              <a:t>) “</a:t>
            </a:r>
            <a:r>
              <a:rPr lang="ja-JP" altLang="en-US" sz="2400" dirty="0">
                <a:latin typeface="+mn-ea"/>
              </a:rPr>
              <a:t>固まる空気</a:t>
            </a:r>
            <a:r>
              <a:rPr lang="en-US" altLang="ja-JP" sz="2400" dirty="0">
                <a:latin typeface="+mn-ea"/>
              </a:rPr>
              <a:t>”</a:t>
            </a:r>
            <a:r>
              <a:rPr lang="ja-JP" altLang="en-US" sz="2400" dirty="0">
                <a:latin typeface="+mn-ea"/>
              </a:rPr>
              <a:t>（二酸化炭素）</a:t>
            </a:r>
            <a:r>
              <a:rPr lang="en-US" altLang="ja-JP" sz="2400" dirty="0">
                <a:latin typeface="+mn-ea"/>
              </a:rPr>
              <a:t>  	1640</a:t>
            </a:r>
            <a:r>
              <a:rPr lang="ja-JP" altLang="en-US" sz="2400" dirty="0">
                <a:latin typeface="+mn-ea"/>
              </a:rPr>
              <a:t>年</a:t>
            </a:r>
            <a:r>
              <a:rPr lang="en-US" altLang="ja-JP" sz="2400" dirty="0">
                <a:latin typeface="+mn-ea"/>
              </a:rPr>
              <a:t> </a:t>
            </a:r>
            <a:r>
              <a:rPr lang="ja-JP" altLang="en-US" sz="2400" dirty="0">
                <a:latin typeface="+mn-ea"/>
              </a:rPr>
              <a:t>ファン</a:t>
            </a:r>
            <a:r>
              <a:rPr lang="en-US" altLang="ja-JP" sz="2400" dirty="0">
                <a:latin typeface="+mn-ea"/>
              </a:rPr>
              <a:t> </a:t>
            </a:r>
            <a:r>
              <a:rPr lang="ja-JP" altLang="en-US" sz="2400" dirty="0">
                <a:latin typeface="+mn-ea"/>
              </a:rPr>
              <a:t>ヘルモント</a:t>
            </a:r>
            <a:endParaRPr lang="en-US" altLang="ja-JP" sz="2400" dirty="0">
              <a:latin typeface="+mn-ea"/>
            </a:endParaRPr>
          </a:p>
          <a:p>
            <a:pPr marL="0" indent="0" fontAlgn="auto">
              <a:spcAft>
                <a:spcPts val="0"/>
              </a:spcAft>
              <a:buNone/>
              <a:defRPr/>
            </a:pPr>
            <a:r>
              <a:rPr lang="ja-JP" altLang="ja-JP" sz="2400" dirty="0">
                <a:latin typeface="+mn-ea"/>
              </a:rPr>
              <a:t>　</a:t>
            </a:r>
            <a:r>
              <a:rPr lang="ja-JP" altLang="en-US" sz="2400" dirty="0">
                <a:latin typeface="+mn-ea"/>
              </a:rPr>
              <a:t>　　　　</a:t>
            </a:r>
            <a:r>
              <a:rPr lang="en-US" altLang="ja-JP" sz="2400" dirty="0">
                <a:latin typeface="+mn-ea"/>
              </a:rPr>
              <a:t> </a:t>
            </a:r>
            <a:r>
              <a:rPr lang="ja-JP" altLang="en-US" sz="2400" dirty="0">
                <a:latin typeface="+mn-ea"/>
              </a:rPr>
              <a:t>　　　　　　　　　　</a:t>
            </a:r>
            <a:r>
              <a:rPr lang="en-US" altLang="ja-JP" sz="2400" dirty="0">
                <a:latin typeface="+mn-ea"/>
              </a:rPr>
              <a:t>           	1750</a:t>
            </a:r>
            <a:r>
              <a:rPr lang="ja-JP" altLang="en-US" sz="2400" dirty="0">
                <a:latin typeface="+mn-ea"/>
              </a:rPr>
              <a:t>年代</a:t>
            </a:r>
            <a:r>
              <a:rPr lang="en-US" altLang="ja-JP" sz="2400" dirty="0">
                <a:latin typeface="+mn-ea"/>
              </a:rPr>
              <a:t> </a:t>
            </a:r>
            <a:r>
              <a:rPr lang="ja-JP" altLang="en-US" sz="2400" dirty="0">
                <a:latin typeface="+mn-ea"/>
              </a:rPr>
              <a:t>ブラック　</a:t>
            </a:r>
            <a:endParaRPr lang="en-US" altLang="ja-JP" sz="2400" dirty="0">
              <a:latin typeface="+mn-ea"/>
            </a:endParaRPr>
          </a:p>
          <a:p>
            <a:pPr marL="0" indent="0" fontAlgn="auto">
              <a:spcAft>
                <a:spcPts val="0"/>
              </a:spcAft>
              <a:buNone/>
              <a:defRPr/>
            </a:pPr>
            <a:r>
              <a:rPr lang="en-US" altLang="ja-JP" sz="2400" dirty="0">
                <a:latin typeface="+mn-ea"/>
              </a:rPr>
              <a:t>	MgCO</a:t>
            </a:r>
            <a:r>
              <a:rPr lang="en-US" altLang="ja-JP" sz="2400" baseline="-25000" dirty="0">
                <a:latin typeface="+mn-ea"/>
              </a:rPr>
              <a:t>3</a:t>
            </a:r>
            <a:r>
              <a:rPr lang="en-US" altLang="ja-JP" sz="2400" dirty="0">
                <a:latin typeface="+mn-ea"/>
              </a:rPr>
              <a:t> + H</a:t>
            </a:r>
            <a:r>
              <a:rPr lang="en-US" altLang="ja-JP" sz="2400" baseline="-25000" dirty="0">
                <a:latin typeface="+mn-ea"/>
              </a:rPr>
              <a:t>2</a:t>
            </a:r>
            <a:r>
              <a:rPr lang="en-US" altLang="ja-JP" sz="2400" dirty="0">
                <a:latin typeface="+mn-ea"/>
              </a:rPr>
              <a:t>SO</a:t>
            </a:r>
            <a:r>
              <a:rPr lang="en-US" altLang="ja-JP" sz="2400" baseline="-25000" dirty="0">
                <a:latin typeface="+mn-ea"/>
              </a:rPr>
              <a:t>4</a:t>
            </a:r>
            <a:r>
              <a:rPr lang="en-US" altLang="ja-JP" sz="2400" dirty="0">
                <a:latin typeface="+mn-ea"/>
              </a:rPr>
              <a:t> → MgSO</a:t>
            </a:r>
            <a:r>
              <a:rPr lang="en-US" altLang="ja-JP" sz="2400" baseline="-25000" dirty="0">
                <a:latin typeface="+mn-ea"/>
              </a:rPr>
              <a:t>4</a:t>
            </a:r>
            <a:r>
              <a:rPr lang="en-US" altLang="ja-JP" sz="2400" dirty="0">
                <a:latin typeface="+mn-ea"/>
              </a:rPr>
              <a:t> + CO</a:t>
            </a:r>
            <a:r>
              <a:rPr lang="en-US" altLang="ja-JP" sz="2400" baseline="-25000" dirty="0">
                <a:latin typeface="+mn-ea"/>
              </a:rPr>
              <a:t>2</a:t>
            </a:r>
            <a:r>
              <a:rPr lang="en-US" altLang="ja-JP" sz="2400" dirty="0">
                <a:latin typeface="+mn-ea"/>
              </a:rPr>
              <a:t> + H</a:t>
            </a:r>
            <a:r>
              <a:rPr lang="en-US" altLang="ja-JP" sz="2400" baseline="-25000" dirty="0">
                <a:latin typeface="+mn-ea"/>
              </a:rPr>
              <a:t>2</a:t>
            </a:r>
            <a:r>
              <a:rPr lang="en-US" altLang="ja-JP" sz="2400" dirty="0">
                <a:latin typeface="+mn-ea"/>
              </a:rPr>
              <a:t>O</a:t>
            </a:r>
          </a:p>
          <a:p>
            <a:pPr marL="0" indent="0" fontAlgn="auto">
              <a:lnSpc>
                <a:spcPct val="120000"/>
              </a:lnSpc>
              <a:spcAft>
                <a:spcPts val="0"/>
              </a:spcAft>
              <a:buNone/>
              <a:defRPr/>
            </a:pPr>
            <a:r>
              <a:rPr lang="en-US" altLang="en-US" sz="2400" dirty="0">
                <a:latin typeface="+mn-ea"/>
              </a:rPr>
              <a:t>2)</a:t>
            </a:r>
            <a:r>
              <a:rPr lang="ja-JP" altLang="en-US" sz="2400" dirty="0">
                <a:latin typeface="+mn-ea"/>
              </a:rPr>
              <a:t>　空気の中の一部に燃焼を支え、動物の呼吸に役立つ成分が</a:t>
            </a:r>
            <a:r>
              <a:rPr lang="en-US" altLang="ja-JP" sz="2400" dirty="0">
                <a:latin typeface="+mn-ea"/>
              </a:rPr>
              <a:t> </a:t>
            </a:r>
          </a:p>
          <a:p>
            <a:pPr marL="0" indent="0" fontAlgn="auto">
              <a:lnSpc>
                <a:spcPct val="110000"/>
              </a:lnSpc>
              <a:spcAft>
                <a:spcPts val="0"/>
              </a:spcAft>
              <a:buNone/>
              <a:defRPr/>
            </a:pPr>
            <a:r>
              <a:rPr lang="en-US" altLang="ja-JP" sz="2400" dirty="0">
                <a:latin typeface="+mn-ea"/>
              </a:rPr>
              <a:t>    </a:t>
            </a:r>
            <a:r>
              <a:rPr lang="ja-JP" altLang="en-US" sz="2400" dirty="0">
                <a:latin typeface="+mn-ea"/>
              </a:rPr>
              <a:t>ある。この成分は血を鮮赤色にする　　　</a:t>
            </a:r>
            <a:r>
              <a:rPr lang="en-US" altLang="ja-JP" sz="2400" dirty="0">
                <a:latin typeface="+mn-ea"/>
              </a:rPr>
              <a:t>	1669</a:t>
            </a:r>
            <a:r>
              <a:rPr lang="ja-JP" altLang="en-US" sz="2400" dirty="0">
                <a:latin typeface="+mn-ea"/>
              </a:rPr>
              <a:t>年</a:t>
            </a:r>
            <a:r>
              <a:rPr lang="en-US" altLang="ja-JP" sz="2400" dirty="0">
                <a:latin typeface="+mn-ea"/>
              </a:rPr>
              <a:t> </a:t>
            </a:r>
            <a:r>
              <a:rPr lang="en-US" altLang="ja-JP" sz="2400" u="sng" dirty="0">
                <a:latin typeface="+mn-ea"/>
              </a:rPr>
              <a:t>J.</a:t>
            </a:r>
            <a:r>
              <a:rPr lang="ja-JP" altLang="en-US" sz="2400" u="sng" dirty="0">
                <a:latin typeface="+mn-ea"/>
              </a:rPr>
              <a:t> メイヨウ</a:t>
            </a:r>
            <a:endParaRPr lang="en-US" altLang="ja-JP" sz="2400" u="sng" dirty="0">
              <a:latin typeface="+mn-ea"/>
            </a:endParaRPr>
          </a:p>
          <a:p>
            <a:pPr marL="0" indent="0" fontAlgn="auto">
              <a:lnSpc>
                <a:spcPct val="140000"/>
              </a:lnSpc>
              <a:spcAft>
                <a:spcPts val="0"/>
              </a:spcAft>
              <a:buNone/>
              <a:defRPr/>
            </a:pPr>
            <a:r>
              <a:rPr lang="en-US" altLang="ja-JP" sz="2400" dirty="0">
                <a:latin typeface="+mn-ea"/>
              </a:rPr>
              <a:t>3) “</a:t>
            </a:r>
            <a:r>
              <a:rPr lang="ja-JP" altLang="en-US" sz="2400" dirty="0">
                <a:latin typeface="+mn-ea"/>
              </a:rPr>
              <a:t>燃える空気</a:t>
            </a:r>
            <a:r>
              <a:rPr lang="en-US" altLang="ja-JP" sz="2400" dirty="0">
                <a:latin typeface="+mn-ea"/>
              </a:rPr>
              <a:t>”</a:t>
            </a:r>
            <a:r>
              <a:rPr lang="ja-JP" altLang="en-US" sz="2400" dirty="0">
                <a:latin typeface="+mn-ea"/>
              </a:rPr>
              <a:t>（水素</a:t>
            </a:r>
            <a:r>
              <a:rPr lang="en-US" altLang="ja-JP" sz="2400" baseline="30000" dirty="0">
                <a:latin typeface="+mn-ea"/>
              </a:rPr>
              <a:t>*</a:t>
            </a:r>
            <a:r>
              <a:rPr lang="ja-JP" altLang="en-US" sz="2400" dirty="0">
                <a:latin typeface="+mn-ea"/>
              </a:rPr>
              <a:t>）と水</a:t>
            </a:r>
            <a:r>
              <a:rPr lang="en-US" altLang="ja-JP" sz="2400" dirty="0">
                <a:latin typeface="+mn-ea"/>
              </a:rPr>
              <a:t> 	1776</a:t>
            </a:r>
            <a:r>
              <a:rPr lang="ja-JP" altLang="en-US" sz="2400" dirty="0">
                <a:latin typeface="+mn-ea"/>
              </a:rPr>
              <a:t>年</a:t>
            </a:r>
            <a:r>
              <a:rPr lang="en-US" altLang="ja-JP" sz="2400" dirty="0">
                <a:latin typeface="+mn-ea"/>
              </a:rPr>
              <a:t> </a:t>
            </a:r>
            <a:r>
              <a:rPr lang="ja-JP" altLang="en-US" sz="2400" dirty="0">
                <a:latin typeface="+mn-ea"/>
              </a:rPr>
              <a:t>キャヴェンディッシュ</a:t>
            </a:r>
            <a:endParaRPr lang="en-US" altLang="ja-JP" sz="2400" dirty="0">
              <a:latin typeface="+mn-ea"/>
            </a:endParaRPr>
          </a:p>
          <a:p>
            <a:pPr marL="0" indent="0" fontAlgn="auto">
              <a:lnSpc>
                <a:spcPct val="110000"/>
              </a:lnSpc>
              <a:spcAft>
                <a:spcPts val="0"/>
              </a:spcAft>
              <a:buNone/>
              <a:defRPr/>
            </a:pPr>
            <a:r>
              <a:rPr lang="en-US" altLang="ja-JP" sz="2400" dirty="0">
                <a:latin typeface="+mn-ea"/>
              </a:rPr>
              <a:t>	H</a:t>
            </a:r>
            <a:r>
              <a:rPr lang="en-US" altLang="ja-JP" sz="2400" baseline="-25000" dirty="0">
                <a:latin typeface="+mn-ea"/>
              </a:rPr>
              <a:t>2</a:t>
            </a:r>
            <a:r>
              <a:rPr lang="en-US" altLang="ja-JP" sz="2400" dirty="0">
                <a:latin typeface="+mn-ea"/>
              </a:rPr>
              <a:t> + O</a:t>
            </a:r>
            <a:r>
              <a:rPr lang="en-US" altLang="ja-JP" sz="2400" baseline="-25000" dirty="0">
                <a:latin typeface="+mn-ea"/>
              </a:rPr>
              <a:t>2</a:t>
            </a:r>
            <a:r>
              <a:rPr lang="en-US" altLang="ja-JP" sz="2400" dirty="0">
                <a:latin typeface="+mn-ea"/>
              </a:rPr>
              <a:t> → H</a:t>
            </a:r>
            <a:r>
              <a:rPr lang="en-US" altLang="ja-JP" sz="2400" baseline="-25000" dirty="0">
                <a:latin typeface="+mn-ea"/>
              </a:rPr>
              <a:t>2</a:t>
            </a:r>
            <a:r>
              <a:rPr lang="en-US" altLang="ja-JP" sz="2400" dirty="0">
                <a:latin typeface="+mn-ea"/>
              </a:rPr>
              <a:t>O</a:t>
            </a:r>
            <a:r>
              <a:rPr lang="ja-JP" altLang="en-US" sz="2400" dirty="0">
                <a:latin typeface="+mn-ea"/>
              </a:rPr>
              <a:t>　</a:t>
            </a:r>
            <a:r>
              <a:rPr lang="en-US" altLang="ja-JP" sz="2400" dirty="0">
                <a:latin typeface="+mn-ea"/>
              </a:rPr>
              <a:t>  </a:t>
            </a:r>
            <a:r>
              <a:rPr lang="en-US" altLang="ja-JP" sz="2400" dirty="0">
                <a:solidFill>
                  <a:srgbClr val="FF0000"/>
                </a:solidFill>
                <a:latin typeface="+mn-ea"/>
              </a:rPr>
              <a:t> </a:t>
            </a:r>
            <a:r>
              <a:rPr lang="ja-JP" altLang="en-US" sz="2400" dirty="0">
                <a:solidFill>
                  <a:srgbClr val="FF0000"/>
                </a:solidFill>
                <a:latin typeface="+mn-ea"/>
              </a:rPr>
              <a:t>（この発見で水は元素ではなくなった）</a:t>
            </a:r>
            <a:endParaRPr lang="en-US" altLang="ja-JP" sz="2400" dirty="0">
              <a:solidFill>
                <a:srgbClr val="FF0000"/>
              </a:solidFill>
              <a:latin typeface="+mn-ea"/>
            </a:endParaRPr>
          </a:p>
          <a:p>
            <a:pPr marL="0" indent="0" fontAlgn="auto">
              <a:lnSpc>
                <a:spcPct val="120000"/>
              </a:lnSpc>
              <a:spcAft>
                <a:spcPts val="0"/>
              </a:spcAft>
              <a:buNone/>
              <a:defRPr/>
            </a:pPr>
            <a:r>
              <a:rPr lang="en-US" altLang="ja-JP" sz="2400" baseline="30000" dirty="0">
                <a:latin typeface="+mn-ea"/>
              </a:rPr>
              <a:t>                                                                                           *</a:t>
            </a:r>
            <a:r>
              <a:rPr lang="ja-JP" altLang="en-US" sz="2400" dirty="0">
                <a:latin typeface="+mn-ea"/>
              </a:rPr>
              <a:t>水素</a:t>
            </a:r>
            <a:r>
              <a:rPr lang="en-US" altLang="ja-JP" sz="2400" dirty="0">
                <a:latin typeface="+mn-ea"/>
              </a:rPr>
              <a:t> 0.0000055 %</a:t>
            </a:r>
          </a:p>
          <a:p>
            <a:pPr marL="0" indent="0" fontAlgn="auto">
              <a:lnSpc>
                <a:spcPct val="120000"/>
              </a:lnSpc>
              <a:spcAft>
                <a:spcPts val="0"/>
              </a:spcAft>
              <a:buNone/>
              <a:defRPr/>
            </a:pPr>
            <a:endParaRPr lang="en-US" altLang="ja-JP" sz="2400" dirty="0">
              <a:solidFill>
                <a:srgbClr val="FF0000"/>
              </a:solidFill>
              <a:latin typeface="+mn-ea"/>
            </a:endParaRPr>
          </a:p>
          <a:p>
            <a:endParaRPr kumimoji="1" lang="ja-JP" altLang="en-US" dirty="0"/>
          </a:p>
        </p:txBody>
      </p:sp>
    </p:spTree>
    <p:extLst>
      <p:ext uri="{BB962C8B-B14F-4D97-AF65-F5344CB8AC3E}">
        <p14:creationId xmlns:p14="http://schemas.microsoft.com/office/powerpoint/2010/main" val="105264593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2000">
              <a:srgbClr val="1B8FFF"/>
            </a:gs>
          </a:gsLst>
          <a:lin ang="16200000" scaled="0"/>
          <a:tileRect/>
        </a:gradFill>
        <a:effectLst/>
      </p:bgPr>
    </p:bg>
    <p:spTree>
      <p:nvGrpSpPr>
        <p:cNvPr id="1" name=""/>
        <p:cNvGrpSpPr/>
        <p:nvPr/>
      </p:nvGrpSpPr>
      <p:grpSpPr>
        <a:xfrm>
          <a:off x="0" y="0"/>
          <a:ext cx="0" cy="0"/>
          <a:chOff x="0" y="0"/>
          <a:chExt cx="0" cy="0"/>
        </a:xfrm>
      </p:grpSpPr>
      <p:sp>
        <p:nvSpPr>
          <p:cNvPr id="29697" name="タイトル 1"/>
          <p:cNvSpPr>
            <a:spLocks noGrp="1"/>
          </p:cNvSpPr>
          <p:nvPr>
            <p:ph type="title"/>
          </p:nvPr>
        </p:nvSpPr>
        <p:spPr>
          <a:xfrm>
            <a:off x="457200" y="41275"/>
            <a:ext cx="8229600" cy="611188"/>
          </a:xfrm>
        </p:spPr>
        <p:txBody>
          <a:bodyPr rtlCol="0">
            <a:normAutofit fontScale="90000"/>
          </a:bodyPr>
          <a:lstStyle/>
          <a:p>
            <a:pPr fontAlgn="auto">
              <a:spcAft>
                <a:spcPts val="0"/>
              </a:spcAft>
              <a:defRPr/>
            </a:pPr>
            <a:r>
              <a:rPr lang="ja-JP" altLang="en-US" sz="3600" dirty="0">
                <a:solidFill>
                  <a:schemeClr val="bg1"/>
                </a:solidFill>
                <a:latin typeface="Calibri" charset="0"/>
                <a:ea typeface="ＭＳ Ｐゴシック" charset="0"/>
                <a:cs typeface="+mj-cs"/>
              </a:rPr>
              <a:t>空気分子の発見とその順番（</a:t>
            </a:r>
            <a:r>
              <a:rPr lang="en-US" altLang="ja-JP" sz="3600" dirty="0">
                <a:solidFill>
                  <a:schemeClr val="bg1"/>
                </a:solidFill>
                <a:latin typeface="Calibri" charset="0"/>
                <a:ea typeface="ＭＳ Ｐゴシック" charset="0"/>
                <a:cs typeface="+mj-cs"/>
              </a:rPr>
              <a:t>2</a:t>
            </a:r>
            <a:r>
              <a:rPr lang="ja-JP" altLang="en-US" sz="3600" dirty="0">
                <a:solidFill>
                  <a:schemeClr val="bg1"/>
                </a:solidFill>
                <a:latin typeface="Calibri" charset="0"/>
                <a:ea typeface="ＭＳ Ｐゴシック" charset="0"/>
                <a:cs typeface="+mj-cs"/>
              </a:rPr>
              <a:t>）</a:t>
            </a:r>
          </a:p>
        </p:txBody>
      </p:sp>
      <p:sp>
        <p:nvSpPr>
          <p:cNvPr id="3" name="コンテンツ プレースホルダー 2"/>
          <p:cNvSpPr>
            <a:spLocks noGrp="1"/>
          </p:cNvSpPr>
          <p:nvPr>
            <p:ph idx="1"/>
          </p:nvPr>
        </p:nvSpPr>
        <p:spPr>
          <a:xfrm>
            <a:off x="200537" y="910693"/>
            <a:ext cx="8675688" cy="5339425"/>
          </a:xfrm>
        </p:spPr>
        <p:txBody>
          <a:bodyPr rtlCol="0">
            <a:noAutofit/>
          </a:bodyPr>
          <a:lstStyle/>
          <a:p>
            <a:pPr marL="0" indent="0" fontAlgn="auto">
              <a:lnSpc>
                <a:spcPct val="140000"/>
              </a:lnSpc>
              <a:spcAft>
                <a:spcPts val="0"/>
              </a:spcAft>
              <a:buFont typeface="Arial" charset="0"/>
              <a:buNone/>
              <a:defRPr/>
            </a:pPr>
            <a:r>
              <a:rPr lang="en-US" altLang="ja-JP" sz="2400" dirty="0">
                <a:latin typeface="+mn-ea"/>
                <a:cs typeface="+mn-cs"/>
              </a:rPr>
              <a:t>4)</a:t>
            </a:r>
            <a:r>
              <a:rPr lang="ja-JP" altLang="en-US" sz="2400" dirty="0">
                <a:latin typeface="+mn-ea"/>
                <a:cs typeface="+mn-cs"/>
              </a:rPr>
              <a:t>　</a:t>
            </a:r>
            <a:r>
              <a:rPr lang="en-US" altLang="ja-JP" sz="2400" dirty="0">
                <a:latin typeface="+mn-ea"/>
                <a:cs typeface="+mn-cs"/>
              </a:rPr>
              <a:t>“</a:t>
            </a:r>
            <a:r>
              <a:rPr lang="ja-JP" altLang="en-US" sz="2400" dirty="0">
                <a:latin typeface="+mn-ea"/>
                <a:cs typeface="+mn-cs"/>
              </a:rPr>
              <a:t>燃える空気</a:t>
            </a:r>
            <a:r>
              <a:rPr lang="en-US" altLang="ja-JP" sz="2400" dirty="0">
                <a:latin typeface="+mn-ea"/>
                <a:cs typeface="+mn-cs"/>
              </a:rPr>
              <a:t>”</a:t>
            </a:r>
            <a:r>
              <a:rPr lang="ja-JP" altLang="en-US" sz="2400" dirty="0">
                <a:latin typeface="+mn-ea"/>
                <a:cs typeface="+mn-cs"/>
              </a:rPr>
              <a:t>（メタン</a:t>
            </a:r>
            <a:r>
              <a:rPr lang="en-US" altLang="ja-JP" sz="2400" baseline="30000" dirty="0">
                <a:latin typeface="+mn-ea"/>
                <a:cs typeface="+mn-cs"/>
              </a:rPr>
              <a:t>**</a:t>
            </a:r>
            <a:r>
              <a:rPr lang="ja-JP" altLang="en-US" sz="2400" dirty="0">
                <a:latin typeface="+mn-ea"/>
                <a:cs typeface="+mn-cs"/>
              </a:rPr>
              <a:t>）</a:t>
            </a:r>
            <a:r>
              <a:rPr lang="en-US" altLang="ja-JP" sz="2400" dirty="0">
                <a:latin typeface="+mn-ea"/>
                <a:cs typeface="+mn-cs"/>
              </a:rPr>
              <a:t> 		1776</a:t>
            </a:r>
            <a:r>
              <a:rPr lang="ja-JP" altLang="en-US" sz="2400" dirty="0">
                <a:latin typeface="+mn-ea"/>
                <a:cs typeface="+mn-cs"/>
              </a:rPr>
              <a:t>年</a:t>
            </a:r>
            <a:r>
              <a:rPr lang="en-US" altLang="ja-JP" sz="2400" dirty="0">
                <a:latin typeface="+mn-ea"/>
                <a:cs typeface="+mn-cs"/>
              </a:rPr>
              <a:t> B. </a:t>
            </a:r>
            <a:r>
              <a:rPr lang="ja-JP" altLang="en-US" sz="2400" dirty="0">
                <a:latin typeface="+mn-ea"/>
                <a:cs typeface="+mn-cs"/>
              </a:rPr>
              <a:t>フランクリン、</a:t>
            </a:r>
            <a:r>
              <a:rPr lang="en-US" altLang="ja-JP" sz="2400" dirty="0">
                <a:latin typeface="+mn-ea"/>
                <a:cs typeface="+mn-cs"/>
              </a:rPr>
              <a:t>A. </a:t>
            </a:r>
            <a:r>
              <a:rPr lang="ja-JP" altLang="en-US" sz="2400" dirty="0">
                <a:latin typeface="+mn-ea"/>
                <a:cs typeface="+mn-cs"/>
              </a:rPr>
              <a:t>ボルタ</a:t>
            </a:r>
            <a:endParaRPr lang="en-US" altLang="ja-JP" sz="2400" dirty="0">
              <a:latin typeface="+mn-ea"/>
              <a:cs typeface="+mn-cs"/>
            </a:endParaRPr>
          </a:p>
          <a:p>
            <a:pPr marL="0" indent="0" fontAlgn="auto">
              <a:lnSpc>
                <a:spcPct val="140000"/>
              </a:lnSpc>
              <a:spcAft>
                <a:spcPts val="0"/>
              </a:spcAft>
              <a:buFont typeface="Arial" charset="0"/>
              <a:buNone/>
              <a:defRPr/>
            </a:pPr>
            <a:r>
              <a:rPr lang="en-US" altLang="ja-JP" sz="2400" dirty="0">
                <a:latin typeface="+mn-ea"/>
                <a:cs typeface="+mn-cs"/>
              </a:rPr>
              <a:t>5</a:t>
            </a:r>
            <a:r>
              <a:rPr lang="ja-JP" altLang="en-US" sz="2400" dirty="0">
                <a:latin typeface="+mn-ea"/>
                <a:cs typeface="+mn-cs"/>
              </a:rPr>
              <a:t>）</a:t>
            </a:r>
            <a:r>
              <a:rPr lang="en-US" altLang="ja-JP" sz="2400" dirty="0">
                <a:latin typeface="+mn-ea"/>
                <a:cs typeface="+mn-cs"/>
              </a:rPr>
              <a:t> ”</a:t>
            </a:r>
            <a:r>
              <a:rPr lang="ja-JP" altLang="en-US" sz="2400" dirty="0">
                <a:latin typeface="+mn-ea"/>
                <a:cs typeface="+mn-cs"/>
              </a:rPr>
              <a:t>毒のある空気</a:t>
            </a:r>
            <a:r>
              <a:rPr lang="en-US" altLang="ja-JP" sz="2400" dirty="0">
                <a:latin typeface="+mn-ea"/>
                <a:cs typeface="+mn-cs"/>
              </a:rPr>
              <a:t>”</a:t>
            </a:r>
            <a:r>
              <a:rPr lang="ja-JP" altLang="en-US" sz="2400" dirty="0">
                <a:latin typeface="+mn-ea"/>
                <a:cs typeface="+mn-cs"/>
              </a:rPr>
              <a:t>（窒素）</a:t>
            </a:r>
            <a:r>
              <a:rPr lang="en-US" altLang="ja-JP" sz="2400" dirty="0">
                <a:latin typeface="+mn-ea"/>
                <a:cs typeface="+mn-cs"/>
              </a:rPr>
              <a:t>  		1772</a:t>
            </a:r>
            <a:r>
              <a:rPr lang="ja-JP" altLang="en-US" sz="2400" dirty="0">
                <a:latin typeface="+mn-ea"/>
                <a:cs typeface="+mn-cs"/>
              </a:rPr>
              <a:t>年</a:t>
            </a:r>
            <a:r>
              <a:rPr lang="en-US" altLang="ja-JP" sz="2400" dirty="0">
                <a:latin typeface="+mn-ea"/>
                <a:cs typeface="+mn-cs"/>
              </a:rPr>
              <a:t> </a:t>
            </a:r>
            <a:r>
              <a:rPr lang="ja-JP" altLang="en-US" sz="2400" dirty="0">
                <a:latin typeface="+mn-ea"/>
                <a:cs typeface="+mn-cs"/>
              </a:rPr>
              <a:t>ラザフォード</a:t>
            </a:r>
            <a:endParaRPr lang="en-US" altLang="ja-JP" sz="2400" dirty="0">
              <a:latin typeface="+mn-ea"/>
              <a:cs typeface="+mn-cs"/>
            </a:endParaRPr>
          </a:p>
          <a:p>
            <a:pPr marL="0" indent="0" fontAlgn="auto">
              <a:spcAft>
                <a:spcPts val="0"/>
              </a:spcAft>
              <a:buFont typeface="Arial" charset="0"/>
              <a:buNone/>
              <a:defRPr/>
            </a:pPr>
            <a:r>
              <a:rPr lang="ja-JP" altLang="en-US" sz="2400" dirty="0">
                <a:latin typeface="+mn-ea"/>
                <a:cs typeface="+mn-cs"/>
              </a:rPr>
              <a:t>　　　　　　　　　　　　　　　</a:t>
            </a:r>
            <a:r>
              <a:rPr lang="en-US" altLang="ja-JP" sz="2400" dirty="0">
                <a:latin typeface="+mn-ea"/>
                <a:cs typeface="+mn-cs"/>
              </a:rPr>
              <a:t>      		1785</a:t>
            </a:r>
            <a:r>
              <a:rPr lang="ja-JP" altLang="en-US" sz="2400" dirty="0">
                <a:latin typeface="+mn-ea"/>
                <a:cs typeface="+mn-cs"/>
              </a:rPr>
              <a:t>年</a:t>
            </a:r>
            <a:r>
              <a:rPr lang="en-US" altLang="ja-JP" sz="2400" dirty="0">
                <a:latin typeface="+mn-ea"/>
                <a:cs typeface="+mn-cs"/>
              </a:rPr>
              <a:t> </a:t>
            </a:r>
            <a:r>
              <a:rPr lang="ja-JP" altLang="en-US" sz="2400" dirty="0">
                <a:latin typeface="+mn-ea"/>
                <a:cs typeface="+mn-cs"/>
              </a:rPr>
              <a:t>キャヴェンディッシュ</a:t>
            </a:r>
            <a:endParaRPr lang="en-US" altLang="ja-JP" sz="2400" dirty="0">
              <a:latin typeface="+mn-ea"/>
              <a:cs typeface="+mn-cs"/>
            </a:endParaRPr>
          </a:p>
          <a:p>
            <a:pPr marL="0" indent="0" fontAlgn="auto">
              <a:lnSpc>
                <a:spcPct val="140000"/>
              </a:lnSpc>
              <a:spcAft>
                <a:spcPts val="0"/>
              </a:spcAft>
              <a:buFont typeface="Arial" charset="0"/>
              <a:buNone/>
              <a:defRPr/>
            </a:pPr>
            <a:r>
              <a:rPr lang="en-US" altLang="ja-JP" sz="2400" dirty="0">
                <a:latin typeface="+mn-ea"/>
                <a:cs typeface="+mn-cs"/>
              </a:rPr>
              <a:t>6</a:t>
            </a:r>
            <a:r>
              <a:rPr lang="ja-JP" altLang="en-US" sz="2400" dirty="0">
                <a:latin typeface="+mn-ea"/>
                <a:cs typeface="+mn-cs"/>
              </a:rPr>
              <a:t>）</a:t>
            </a:r>
            <a:r>
              <a:rPr lang="en-US" altLang="ja-JP" sz="2400" dirty="0">
                <a:latin typeface="+mn-ea"/>
                <a:cs typeface="+mn-cs"/>
              </a:rPr>
              <a:t> ”</a:t>
            </a:r>
            <a:r>
              <a:rPr lang="ja-JP" altLang="en-US" sz="2400" dirty="0">
                <a:latin typeface="+mn-ea"/>
                <a:cs typeface="+mn-cs"/>
              </a:rPr>
              <a:t>火の空気、フロギストン抜きの空気</a:t>
            </a:r>
            <a:r>
              <a:rPr lang="en-US" altLang="ja-JP" sz="2400" dirty="0">
                <a:latin typeface="+mn-ea"/>
                <a:cs typeface="+mn-cs"/>
              </a:rPr>
              <a:t>”</a:t>
            </a:r>
            <a:r>
              <a:rPr lang="ja-JP" altLang="en-US" sz="2400" dirty="0">
                <a:latin typeface="+mn-ea"/>
                <a:cs typeface="+mn-cs"/>
              </a:rPr>
              <a:t>（酸素）</a:t>
            </a:r>
            <a:r>
              <a:rPr lang="en-US" altLang="ja-JP" sz="2400" dirty="0">
                <a:latin typeface="+mn-ea"/>
                <a:cs typeface="+mn-cs"/>
              </a:rPr>
              <a:t> 	1772〜1778</a:t>
            </a:r>
            <a:r>
              <a:rPr lang="ja-JP" altLang="en-US" sz="2400" dirty="0">
                <a:latin typeface="+mn-ea"/>
                <a:cs typeface="+mn-cs"/>
              </a:rPr>
              <a:t>年</a:t>
            </a:r>
            <a:r>
              <a:rPr lang="en-US" altLang="ja-JP" sz="2400" dirty="0">
                <a:latin typeface="+mn-ea"/>
                <a:cs typeface="+mn-cs"/>
              </a:rPr>
              <a:t>   </a:t>
            </a:r>
          </a:p>
          <a:p>
            <a:pPr marL="0" indent="0" fontAlgn="auto">
              <a:lnSpc>
                <a:spcPct val="110000"/>
              </a:lnSpc>
              <a:spcAft>
                <a:spcPts val="0"/>
              </a:spcAft>
              <a:buFont typeface="Arial" charset="0"/>
              <a:buNone/>
              <a:defRPr/>
            </a:pPr>
            <a:r>
              <a:rPr lang="en-US" altLang="ja-JP" sz="2400" dirty="0">
                <a:latin typeface="+mn-ea"/>
                <a:cs typeface="+mn-cs"/>
              </a:rPr>
              <a:t>                  </a:t>
            </a:r>
            <a:r>
              <a:rPr lang="ja-JP" altLang="en-US" sz="2400" dirty="0">
                <a:latin typeface="+mn-ea"/>
                <a:cs typeface="+mn-cs"/>
              </a:rPr>
              <a:t>プリーストリー、シェーレ、ラヴォワジェ（</a:t>
            </a:r>
            <a:r>
              <a:rPr lang="ja-JP" altLang="en-US" sz="2400" dirty="0">
                <a:solidFill>
                  <a:srgbClr val="FF0000"/>
                </a:solidFill>
                <a:latin typeface="+mn-ea"/>
                <a:cs typeface="+mn-cs"/>
              </a:rPr>
              <a:t>酸素と命名</a:t>
            </a:r>
            <a:r>
              <a:rPr lang="ja-JP" altLang="en-US" sz="2400" dirty="0">
                <a:latin typeface="+mn-ea"/>
                <a:cs typeface="+mn-cs"/>
              </a:rPr>
              <a:t>）</a:t>
            </a:r>
            <a:r>
              <a:rPr lang="en-US" altLang="ja-JP" sz="2400" dirty="0">
                <a:solidFill>
                  <a:srgbClr val="FF0000"/>
                </a:solidFill>
                <a:latin typeface="+mn-ea"/>
                <a:cs typeface="+mn-cs"/>
              </a:rPr>
              <a:t> </a:t>
            </a:r>
          </a:p>
          <a:p>
            <a:pPr marL="0" indent="0" fontAlgn="auto">
              <a:lnSpc>
                <a:spcPct val="110000"/>
              </a:lnSpc>
              <a:spcAft>
                <a:spcPts val="0"/>
              </a:spcAft>
              <a:buFont typeface="Arial" charset="0"/>
              <a:buNone/>
              <a:defRPr/>
            </a:pPr>
            <a:r>
              <a:rPr lang="ja-JP" altLang="en-US" sz="2400" dirty="0">
                <a:solidFill>
                  <a:srgbClr val="FF0000"/>
                </a:solidFill>
                <a:latin typeface="+mn-ea"/>
                <a:cs typeface="+mn-cs"/>
              </a:rPr>
              <a:t>（以上の発見で空気は元素ではなく混合物であることが分かった）</a:t>
            </a:r>
            <a:r>
              <a:rPr lang="ja-JP" altLang="en-US" sz="2400" dirty="0">
                <a:solidFill>
                  <a:srgbClr val="3366FF"/>
                </a:solidFill>
                <a:latin typeface="+mn-ea"/>
                <a:cs typeface="+mn-cs"/>
              </a:rPr>
              <a:t>　</a:t>
            </a:r>
            <a:r>
              <a:rPr lang="ja-JP" altLang="en-US" sz="2400" dirty="0">
                <a:latin typeface="+mn-ea"/>
                <a:cs typeface="+mn-cs"/>
              </a:rPr>
              <a:t>　　</a:t>
            </a:r>
            <a:endParaRPr lang="en-US" altLang="ja-JP" sz="2400" dirty="0">
              <a:latin typeface="+mn-ea"/>
              <a:cs typeface="+mn-cs"/>
            </a:endParaRPr>
          </a:p>
          <a:p>
            <a:pPr marL="0" indent="0" fontAlgn="auto">
              <a:lnSpc>
                <a:spcPct val="140000"/>
              </a:lnSpc>
              <a:spcAft>
                <a:spcPts val="0"/>
              </a:spcAft>
              <a:buFont typeface="Arial" charset="0"/>
              <a:buNone/>
              <a:defRPr/>
            </a:pPr>
            <a:r>
              <a:rPr lang="en-US" altLang="ja-JP" sz="2400" dirty="0">
                <a:latin typeface="+mn-ea"/>
                <a:cs typeface="+mn-cs"/>
              </a:rPr>
              <a:t>7</a:t>
            </a:r>
            <a:r>
              <a:rPr lang="ja-JP" altLang="en-US" sz="2400" dirty="0">
                <a:latin typeface="+mn-ea"/>
                <a:cs typeface="+mn-cs"/>
              </a:rPr>
              <a:t>）</a:t>
            </a:r>
            <a:r>
              <a:rPr lang="en-US" altLang="ja-JP" sz="2400" dirty="0">
                <a:latin typeface="+mn-ea"/>
                <a:cs typeface="+mn-cs"/>
              </a:rPr>
              <a:t> </a:t>
            </a:r>
            <a:r>
              <a:rPr lang="ja-JP" altLang="en-US" sz="2400" dirty="0">
                <a:latin typeface="+mn-ea"/>
                <a:cs typeface="+mn-cs"/>
              </a:rPr>
              <a:t>アルゴン</a:t>
            </a:r>
            <a:r>
              <a:rPr lang="en-US" altLang="ja-JP" sz="2400" dirty="0">
                <a:latin typeface="+mn-ea"/>
                <a:cs typeface="+mn-cs"/>
              </a:rPr>
              <a:t>                             1894</a:t>
            </a:r>
            <a:r>
              <a:rPr lang="ja-JP" altLang="en-US" sz="2400" dirty="0">
                <a:latin typeface="+mn-ea"/>
                <a:cs typeface="+mn-cs"/>
              </a:rPr>
              <a:t>年</a:t>
            </a:r>
            <a:r>
              <a:rPr lang="en-US" altLang="ja-JP" sz="2400" dirty="0">
                <a:latin typeface="+mn-ea"/>
                <a:cs typeface="+mn-cs"/>
              </a:rPr>
              <a:t>  </a:t>
            </a:r>
            <a:r>
              <a:rPr lang="ja-JP" altLang="en-US" sz="2400" dirty="0">
                <a:latin typeface="+mn-ea"/>
                <a:cs typeface="+mn-cs"/>
              </a:rPr>
              <a:t>ラムゼー</a:t>
            </a:r>
            <a:endParaRPr lang="en-US" altLang="ja-JP" sz="2400" dirty="0">
              <a:latin typeface="+mn-ea"/>
              <a:cs typeface="+mn-cs"/>
            </a:endParaRPr>
          </a:p>
          <a:p>
            <a:pPr marL="0" indent="0" fontAlgn="auto">
              <a:lnSpc>
                <a:spcPct val="140000"/>
              </a:lnSpc>
              <a:spcAft>
                <a:spcPts val="0"/>
              </a:spcAft>
              <a:buFont typeface="Arial" charset="0"/>
              <a:buNone/>
              <a:defRPr/>
            </a:pPr>
            <a:r>
              <a:rPr lang="en-US" altLang="ja-JP" sz="2400" dirty="0">
                <a:latin typeface="+mn-ea"/>
                <a:cs typeface="+mn-cs"/>
              </a:rPr>
              <a:t>8)  </a:t>
            </a:r>
            <a:r>
              <a:rPr lang="ja-JP" altLang="en-US" sz="2400" dirty="0">
                <a:latin typeface="+mn-ea"/>
                <a:cs typeface="+mn-cs"/>
              </a:rPr>
              <a:t>ヘリウム</a:t>
            </a:r>
            <a:r>
              <a:rPr lang="en-US" altLang="ja-JP" sz="2400" dirty="0">
                <a:latin typeface="+mn-ea"/>
                <a:cs typeface="+mn-cs"/>
              </a:rPr>
              <a:t>                             1895</a:t>
            </a:r>
            <a:r>
              <a:rPr lang="ja-JP" altLang="en-US" sz="2400" dirty="0">
                <a:latin typeface="+mn-ea"/>
                <a:cs typeface="+mn-cs"/>
              </a:rPr>
              <a:t>年　ラムゼー</a:t>
            </a:r>
            <a:r>
              <a:rPr lang="en-US" altLang="ja-JP" sz="2400" dirty="0">
                <a:latin typeface="+mn-ea"/>
                <a:cs typeface="+mn-cs"/>
              </a:rPr>
              <a:t> </a:t>
            </a:r>
          </a:p>
          <a:p>
            <a:pPr marL="0" indent="0" fontAlgn="auto">
              <a:lnSpc>
                <a:spcPct val="140000"/>
              </a:lnSpc>
              <a:spcAft>
                <a:spcPts val="0"/>
              </a:spcAft>
              <a:buFont typeface="Arial" charset="0"/>
              <a:buNone/>
              <a:defRPr/>
            </a:pPr>
            <a:r>
              <a:rPr lang="en-US" altLang="ja-JP" sz="2400" baseline="30000" dirty="0">
                <a:latin typeface="+mn-ea"/>
                <a:cs typeface="+mn-cs"/>
              </a:rPr>
              <a:t>                                                                                                **</a:t>
            </a:r>
            <a:r>
              <a:rPr lang="ja-JP" altLang="en-US" sz="2400" dirty="0">
                <a:latin typeface="+mn-ea"/>
                <a:cs typeface="+mn-cs"/>
              </a:rPr>
              <a:t>メタン</a:t>
            </a:r>
            <a:r>
              <a:rPr lang="en-US" altLang="ja-JP" sz="2400" dirty="0">
                <a:latin typeface="+mn-ea"/>
                <a:cs typeface="+mn-cs"/>
              </a:rPr>
              <a:t> 0.00018 %</a:t>
            </a:r>
          </a:p>
          <a:p>
            <a:pPr marL="0" indent="0" fontAlgn="auto">
              <a:lnSpc>
                <a:spcPct val="140000"/>
              </a:lnSpc>
              <a:spcAft>
                <a:spcPts val="0"/>
              </a:spcAft>
              <a:buFont typeface="Arial" charset="0"/>
              <a:buNone/>
              <a:defRPr/>
            </a:pPr>
            <a:endParaRPr lang="en-US" altLang="ja-JP" sz="2400" dirty="0">
              <a:latin typeface="+mn-ea"/>
              <a:cs typeface="+mn-cs"/>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6625" name="タイトル 1"/>
          <p:cNvSpPr>
            <a:spLocks noGrp="1"/>
          </p:cNvSpPr>
          <p:nvPr>
            <p:ph type="title"/>
          </p:nvPr>
        </p:nvSpPr>
        <p:spPr>
          <a:xfrm>
            <a:off x="114300" y="-166688"/>
            <a:ext cx="8915400" cy="1143001"/>
          </a:xfrm>
        </p:spPr>
        <p:txBody>
          <a:bodyPr rtlCol="0">
            <a:normAutofit/>
          </a:bodyPr>
          <a:lstStyle/>
          <a:p>
            <a:pPr algn="l" fontAlgn="auto">
              <a:spcAft>
                <a:spcPts val="0"/>
              </a:spcAft>
              <a:defRPr/>
            </a:pPr>
            <a:r>
              <a:rPr lang="ja-JP" altLang="en-US" sz="4000" baseline="30000" dirty="0">
                <a:solidFill>
                  <a:schemeClr val="bg1"/>
                </a:solidFill>
                <a:latin typeface="+mj-ea"/>
                <a:cs typeface="+mj-cs"/>
              </a:rPr>
              <a:t>分子の事件簿</a:t>
            </a:r>
            <a:r>
              <a:rPr lang="en-US" altLang="ja-JP" sz="4000" baseline="30000" dirty="0">
                <a:solidFill>
                  <a:schemeClr val="bg1"/>
                </a:solidFill>
                <a:latin typeface="+mj-ea"/>
                <a:cs typeface="+mj-cs"/>
              </a:rPr>
              <a:t>4  </a:t>
            </a:r>
            <a:r>
              <a:rPr lang="ja-JP" altLang="en-US" sz="3600" dirty="0">
                <a:solidFill>
                  <a:schemeClr val="bg1"/>
                </a:solidFill>
                <a:latin typeface="Calibri" charset="0"/>
                <a:ea typeface="ＭＳ Ｐゴシック" charset="0"/>
                <a:cs typeface="+mj-cs"/>
              </a:rPr>
              <a:t>酸素を発見したのは私だ！</a:t>
            </a:r>
          </a:p>
        </p:txBody>
      </p:sp>
      <p:pic>
        <p:nvPicPr>
          <p:cNvPr id="48131"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1663" y="976313"/>
            <a:ext cx="1603375" cy="219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989013"/>
            <a:ext cx="1679575" cy="218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7838" y="976313"/>
            <a:ext cx="1793875" cy="225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テキスト ボックス 5"/>
          <p:cNvSpPr txBox="1">
            <a:spLocks noChangeArrowheads="1"/>
          </p:cNvSpPr>
          <p:nvPr/>
        </p:nvSpPr>
        <p:spPr bwMode="auto">
          <a:xfrm>
            <a:off x="3290888" y="37560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　</a:t>
            </a:r>
          </a:p>
        </p:txBody>
      </p:sp>
      <p:graphicFrame>
        <p:nvGraphicFramePr>
          <p:cNvPr id="2" name="表 1"/>
          <p:cNvGraphicFramePr>
            <a:graphicFrameLocks noGrp="1"/>
          </p:cNvGraphicFramePr>
          <p:nvPr/>
        </p:nvGraphicFramePr>
        <p:xfrm>
          <a:off x="114300" y="3298293"/>
          <a:ext cx="8915400" cy="3491470"/>
        </p:xfrm>
        <a:graphic>
          <a:graphicData uri="http://schemas.openxmlformats.org/drawingml/2006/table">
            <a:tbl>
              <a:tblPr firstRow="1" lastCol="1">
                <a:tableStyleId>{35758FB7-9AC5-4552-8A53-C91805E547FA}</a:tableStyleId>
              </a:tblPr>
              <a:tblGrid>
                <a:gridCol w="1322674">
                  <a:extLst>
                    <a:ext uri="{9D8B030D-6E8A-4147-A177-3AD203B41FA5}">
                      <a16:colId xmlns:a16="http://schemas.microsoft.com/office/drawing/2014/main" val="20000"/>
                    </a:ext>
                  </a:extLst>
                </a:gridCol>
                <a:gridCol w="2523059">
                  <a:extLst>
                    <a:ext uri="{9D8B030D-6E8A-4147-A177-3AD203B41FA5}">
                      <a16:colId xmlns:a16="http://schemas.microsoft.com/office/drawing/2014/main" val="20001"/>
                    </a:ext>
                  </a:extLst>
                </a:gridCol>
                <a:gridCol w="2489641">
                  <a:extLst>
                    <a:ext uri="{9D8B030D-6E8A-4147-A177-3AD203B41FA5}">
                      <a16:colId xmlns:a16="http://schemas.microsoft.com/office/drawing/2014/main" val="20002"/>
                    </a:ext>
                  </a:extLst>
                </a:gridCol>
                <a:gridCol w="2580026">
                  <a:extLst>
                    <a:ext uri="{9D8B030D-6E8A-4147-A177-3AD203B41FA5}">
                      <a16:colId xmlns:a16="http://schemas.microsoft.com/office/drawing/2014/main" val="20003"/>
                    </a:ext>
                  </a:extLst>
                </a:gridCol>
              </a:tblGrid>
              <a:tr h="651750">
                <a:tc>
                  <a:txBody>
                    <a:bodyPr/>
                    <a:lstStyle/>
                    <a:p>
                      <a:r>
                        <a:rPr kumimoji="1" lang="ja-JP" altLang="en-US" sz="1800" dirty="0">
                          <a:solidFill>
                            <a:srgbClr val="000000"/>
                          </a:solidFill>
                        </a:rPr>
                        <a:t>氏　　名</a:t>
                      </a:r>
                      <a:endParaRPr kumimoji="1" lang="en-US" altLang="ja-JP"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rPr>
                        <a:t>ジョセフ・プリーストリー</a:t>
                      </a:r>
                      <a:endParaRPr lang="en-US" altLang="ja-JP" sz="180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rPr>
                        <a:t>（英）</a:t>
                      </a:r>
                      <a:endParaRPr lang="en-US" altLang="ja-JP" sz="1800" dirty="0">
                        <a:solidFill>
                          <a:srgbClr val="000000"/>
                        </a:solidFill>
                      </a:endParaRPr>
                    </a:p>
                  </a:txBody>
                  <a:tcPr/>
                </a:tc>
                <a:tc>
                  <a:txBody>
                    <a:bodyPr/>
                    <a:lstStyle/>
                    <a:p>
                      <a:r>
                        <a:rPr lang="ja-JP" altLang="en-US" sz="1800" dirty="0">
                          <a:solidFill>
                            <a:srgbClr val="000000"/>
                          </a:solidFill>
                        </a:rPr>
                        <a:t>カール・ウィルヘルム・</a:t>
                      </a:r>
                      <a:endParaRPr lang="en-US" altLang="ja-JP" sz="1800" dirty="0">
                        <a:solidFill>
                          <a:srgbClr val="000000"/>
                        </a:solidFill>
                      </a:endParaRPr>
                    </a:p>
                    <a:p>
                      <a:r>
                        <a:rPr lang="en-US" altLang="ja-JP" sz="1800" dirty="0">
                          <a:solidFill>
                            <a:srgbClr val="000000"/>
                          </a:solidFill>
                        </a:rPr>
                        <a:t> </a:t>
                      </a:r>
                      <a:r>
                        <a:rPr lang="ja-JP" altLang="en-US" sz="1800" dirty="0">
                          <a:solidFill>
                            <a:srgbClr val="000000"/>
                          </a:solidFill>
                        </a:rPr>
                        <a:t>シェーレ（瑞典）</a:t>
                      </a:r>
                      <a:endParaRPr kumimoji="1" lang="ja-JP" altLang="en-US" sz="1800" dirty="0">
                        <a:solidFill>
                          <a:srgbClr val="000000"/>
                        </a:solidFill>
                      </a:endParaRPr>
                    </a:p>
                  </a:txBody>
                  <a:tcPr/>
                </a:tc>
                <a:tc>
                  <a:txBody>
                    <a:bodyPr/>
                    <a:lstStyle/>
                    <a:p>
                      <a:r>
                        <a:rPr lang="ja-JP" altLang="en-US" sz="1800" dirty="0">
                          <a:solidFill>
                            <a:srgbClr val="000000"/>
                          </a:solidFill>
                        </a:rPr>
                        <a:t>アントワーヌ・ラヴォアジェ</a:t>
                      </a:r>
                      <a:r>
                        <a:rPr lang="ja-JP" altLang="ja-JP" sz="1800" dirty="0">
                          <a:solidFill>
                            <a:srgbClr val="000000"/>
                          </a:solidFill>
                        </a:rPr>
                        <a:t> </a:t>
                      </a:r>
                      <a:r>
                        <a:rPr lang="ja-JP" altLang="en-US" sz="1800" dirty="0">
                          <a:solidFill>
                            <a:srgbClr val="000000"/>
                          </a:solidFill>
                        </a:rPr>
                        <a:t>（仏）</a:t>
                      </a:r>
                      <a:endParaRPr kumimoji="1" lang="ja-JP" altLang="en-US" sz="1800" dirty="0">
                        <a:solidFill>
                          <a:srgbClr val="000000"/>
                        </a:solidFill>
                      </a:endParaRPr>
                    </a:p>
                  </a:txBody>
                  <a:tcPr/>
                </a:tc>
                <a:extLst>
                  <a:ext uri="{0D108BD9-81ED-4DB2-BD59-A6C34878D82A}">
                    <a16:rowId xmlns:a16="http://schemas.microsoft.com/office/drawing/2014/main" val="10000"/>
                  </a:ext>
                </a:extLst>
              </a:tr>
              <a:tr h="365760">
                <a:tc>
                  <a:txBody>
                    <a:bodyPr/>
                    <a:lstStyle/>
                    <a:p>
                      <a:r>
                        <a:rPr kumimoji="1" lang="ja-JP" altLang="en-US" sz="1800" dirty="0"/>
                        <a:t>職　　業</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t>ユニタリアン教会の牧師</a:t>
                      </a:r>
                      <a:endParaRPr lang="en-US" altLang="ja-JP"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t>薬剤師</a:t>
                      </a:r>
                      <a:r>
                        <a:rPr lang="en-US" altLang="ja-JP" sz="1800" dirty="0"/>
                        <a:t>/</a:t>
                      </a:r>
                      <a:r>
                        <a:rPr lang="ja-JP" altLang="en-US" sz="1800" dirty="0"/>
                        <a:t>薬局店主</a:t>
                      </a:r>
                      <a:endParaRPr lang="en-US" altLang="ja-JP" sz="1800" dirty="0"/>
                    </a:p>
                  </a:txBody>
                  <a:tcPr/>
                </a:tc>
                <a:tc>
                  <a:txBody>
                    <a:bodyPr/>
                    <a:lstStyle/>
                    <a:p>
                      <a:r>
                        <a:rPr lang="ja-JP" altLang="en-US" sz="1800" dirty="0"/>
                        <a:t>ルイ１６世の徴税請負人</a:t>
                      </a:r>
                      <a:endParaRPr kumimoji="1" lang="ja-JP" altLang="en-US" sz="1800" dirty="0"/>
                    </a:p>
                  </a:txBody>
                  <a:tcPr/>
                </a:tc>
                <a:extLst>
                  <a:ext uri="{0D108BD9-81ED-4DB2-BD59-A6C34878D82A}">
                    <a16:rowId xmlns:a16="http://schemas.microsoft.com/office/drawing/2014/main" val="10001"/>
                  </a:ext>
                </a:extLst>
              </a:tr>
              <a:tr h="640080">
                <a:tc>
                  <a:txBody>
                    <a:bodyPr/>
                    <a:lstStyle/>
                    <a:p>
                      <a:r>
                        <a:rPr kumimoji="1" lang="ja-JP" altLang="en-US" sz="1800" dirty="0"/>
                        <a:t>発見と発見物の名称</a:t>
                      </a:r>
                    </a:p>
                  </a:txBody>
                  <a:tcPr/>
                </a:tc>
                <a:tc>
                  <a:txBody>
                    <a:bodyPr/>
                    <a:lstStyle/>
                    <a:p>
                      <a:r>
                        <a:rPr lang="ja-JP" altLang="en-US" sz="1800" dirty="0">
                          <a:solidFill>
                            <a:schemeClr val="tx1"/>
                          </a:solidFill>
                        </a:rPr>
                        <a:t>酸化水銀の熱分解</a:t>
                      </a:r>
                      <a:endParaRPr lang="en-US" altLang="ja-JP" sz="1800" dirty="0">
                        <a:solidFill>
                          <a:schemeClr val="tx1"/>
                        </a:solidFill>
                      </a:endParaRPr>
                    </a:p>
                    <a:p>
                      <a:r>
                        <a:rPr lang="ja-JP" altLang="en-US" sz="1800" dirty="0">
                          <a:solidFill>
                            <a:srgbClr val="FF0000"/>
                          </a:solidFill>
                        </a:rPr>
                        <a:t>フロギストン抜きの空気</a:t>
                      </a:r>
                      <a:endParaRPr kumimoji="1" lang="ja-JP" altLang="en-US" sz="1800" dirty="0"/>
                    </a:p>
                  </a:txBody>
                  <a:tcPr/>
                </a:tc>
                <a:tc>
                  <a:txBody>
                    <a:bodyPr/>
                    <a:lstStyle/>
                    <a:p>
                      <a:r>
                        <a:rPr lang="ja-JP" altLang="en-US" sz="1800" dirty="0">
                          <a:solidFill>
                            <a:schemeClr val="dk1"/>
                          </a:solidFill>
                        </a:rPr>
                        <a:t>炭酸銀の熱分解ほか</a:t>
                      </a:r>
                      <a:endParaRPr lang="en-US" altLang="ja-JP" sz="1800" dirty="0">
                        <a:solidFill>
                          <a:schemeClr val="dk1"/>
                        </a:solidFill>
                      </a:endParaRPr>
                    </a:p>
                    <a:p>
                      <a:r>
                        <a:rPr lang="ja-JP" altLang="en-US" sz="1800" dirty="0">
                          <a:solidFill>
                            <a:srgbClr val="FF0000"/>
                          </a:solidFill>
                        </a:rPr>
                        <a:t>火の空気</a:t>
                      </a:r>
                      <a:endParaRPr kumimoji="1" lang="ja-JP" altLang="en-US" sz="1800" dirty="0"/>
                    </a:p>
                  </a:txBody>
                  <a:tcPr/>
                </a:tc>
                <a:tc>
                  <a:txBody>
                    <a:bodyPr/>
                    <a:lstStyle/>
                    <a:p>
                      <a:r>
                        <a:rPr lang="ja-JP" altLang="en-US" sz="1800" dirty="0">
                          <a:solidFill>
                            <a:srgbClr val="FF0000"/>
                          </a:solidFill>
                        </a:rPr>
                        <a:t>各種金属酸化物の熱分解　　　　</a:t>
                      </a:r>
                      <a:r>
                        <a:rPr lang="en-US" altLang="ja-JP" sz="1800" dirty="0">
                          <a:solidFill>
                            <a:srgbClr val="FF0000"/>
                          </a:solidFill>
                        </a:rPr>
                        <a:t>“</a:t>
                      </a:r>
                      <a:r>
                        <a:rPr lang="ja-JP" altLang="en-US" sz="1800" dirty="0">
                          <a:solidFill>
                            <a:srgbClr val="FF0000"/>
                          </a:solidFill>
                        </a:rPr>
                        <a:t>酸素</a:t>
                      </a:r>
                      <a:r>
                        <a:rPr lang="en-US" altLang="ja-JP" sz="1800" dirty="0">
                          <a:solidFill>
                            <a:srgbClr val="FF0000"/>
                          </a:solidFill>
                        </a:rPr>
                        <a:t>”</a:t>
                      </a:r>
                      <a:endParaRPr kumimoji="1" lang="ja-JP" altLang="en-US" sz="1800" dirty="0"/>
                    </a:p>
                  </a:txBody>
                  <a:tcPr/>
                </a:tc>
                <a:extLst>
                  <a:ext uri="{0D108BD9-81ED-4DB2-BD59-A6C34878D82A}">
                    <a16:rowId xmlns:a16="http://schemas.microsoft.com/office/drawing/2014/main" val="10002"/>
                  </a:ext>
                </a:extLst>
              </a:tr>
              <a:tr h="370840">
                <a:tc>
                  <a:txBody>
                    <a:bodyPr/>
                    <a:lstStyle/>
                    <a:p>
                      <a:r>
                        <a:rPr kumimoji="1" lang="ja-JP" altLang="en-US" sz="1800" dirty="0"/>
                        <a:t>発見の年</a:t>
                      </a:r>
                    </a:p>
                  </a:txBody>
                  <a:tcPr/>
                </a:tc>
                <a:tc>
                  <a:txBody>
                    <a:bodyPr/>
                    <a:lstStyle/>
                    <a:p>
                      <a:r>
                        <a:rPr lang="en-US" altLang="ja-JP" sz="1800" dirty="0"/>
                        <a:t>17</a:t>
                      </a:r>
                      <a:r>
                        <a:rPr lang="ja-JP" altLang="ja-JP" sz="1800" dirty="0"/>
                        <a:t>7</a:t>
                      </a:r>
                      <a:r>
                        <a:rPr lang="en-US" altLang="ja-JP" sz="1800" dirty="0"/>
                        <a:t>4</a:t>
                      </a:r>
                      <a:r>
                        <a:rPr lang="ja-JP" altLang="en-US" sz="1800" dirty="0"/>
                        <a:t>年８月</a:t>
                      </a:r>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solidFill>
                            <a:srgbClr val="FF0000"/>
                          </a:solidFill>
                        </a:rPr>
                        <a:t>　</a:t>
                      </a:r>
                      <a:r>
                        <a:rPr lang="en-US" altLang="ja-JP" sz="1800" dirty="0"/>
                        <a:t> 1772</a:t>
                      </a:r>
                      <a:r>
                        <a:rPr lang="ja-JP" altLang="en-US" sz="1800" dirty="0"/>
                        <a:t>年</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solidFill>
                            <a:srgbClr val="FF0000"/>
                          </a:solidFill>
                        </a:rPr>
                        <a:t>　</a:t>
                      </a:r>
                      <a:r>
                        <a:rPr lang="en-US" altLang="ja-JP" sz="1800" dirty="0">
                          <a:solidFill>
                            <a:srgbClr val="000000"/>
                          </a:solidFill>
                        </a:rPr>
                        <a:t>1775</a:t>
                      </a:r>
                      <a:r>
                        <a:rPr lang="ja-JP" altLang="en-US" sz="1800" dirty="0">
                          <a:solidFill>
                            <a:srgbClr val="000000"/>
                          </a:solidFill>
                        </a:rPr>
                        <a:t>年</a:t>
                      </a:r>
                      <a:r>
                        <a:rPr lang="en-US" altLang="ja-JP" sz="1800" dirty="0">
                          <a:solidFill>
                            <a:srgbClr val="000000"/>
                          </a:solidFill>
                        </a:rPr>
                        <a:t>4</a:t>
                      </a:r>
                      <a:r>
                        <a:rPr lang="ja-JP" altLang="en-US" sz="1800" dirty="0">
                          <a:solidFill>
                            <a:srgbClr val="000000"/>
                          </a:solidFill>
                        </a:rPr>
                        <a:t>月</a:t>
                      </a:r>
                      <a:endParaRPr lang="en-US" altLang="ja-JP" sz="1800" dirty="0">
                        <a:solidFill>
                          <a:srgbClr val="000000"/>
                        </a:solidFill>
                      </a:endParaRPr>
                    </a:p>
                  </a:txBody>
                  <a:tcPr/>
                </a:tc>
                <a:extLst>
                  <a:ext uri="{0D108BD9-81ED-4DB2-BD59-A6C34878D82A}">
                    <a16:rowId xmlns:a16="http://schemas.microsoft.com/office/drawing/2014/main" val="10003"/>
                  </a:ext>
                </a:extLst>
              </a:tr>
              <a:tr h="1463040">
                <a:tc>
                  <a:txBody>
                    <a:bodyPr/>
                    <a:lstStyle/>
                    <a:p>
                      <a:r>
                        <a:rPr kumimoji="1" lang="ja-JP" altLang="en-US" sz="1800" dirty="0"/>
                        <a:t>発　　表</a:t>
                      </a:r>
                    </a:p>
                  </a:txBody>
                  <a:tcPr/>
                </a:tc>
                <a:tc>
                  <a:txBody>
                    <a:bodyPr/>
                    <a:lstStyle/>
                    <a:p>
                      <a:r>
                        <a:rPr kumimoji="1" lang="uk-UA" altLang="ja-JP" sz="1800" dirty="0"/>
                        <a:t>’</a:t>
                      </a:r>
                      <a:r>
                        <a:rPr kumimoji="1" lang="en-US" altLang="ja-JP" sz="1800" dirty="0"/>
                        <a:t>74</a:t>
                      </a:r>
                      <a:r>
                        <a:rPr kumimoji="1" lang="ja-JP" altLang="en-US" sz="1800" dirty="0"/>
                        <a:t>年</a:t>
                      </a:r>
                      <a:r>
                        <a:rPr kumimoji="1" lang="en-US" altLang="ja-JP" sz="1800" dirty="0"/>
                        <a:t>10</a:t>
                      </a:r>
                      <a:r>
                        <a:rPr kumimoji="1" lang="ja-JP" altLang="en-US" sz="1800" dirty="0"/>
                        <a:t>月にパリを訪れラヴォアジェの前で実演。</a:t>
                      </a:r>
                      <a:r>
                        <a:rPr kumimoji="1" lang="en-US" altLang="ja-JP" sz="1800" i="1" dirty="0"/>
                        <a:t>Phil. Trans</a:t>
                      </a:r>
                      <a:r>
                        <a:rPr kumimoji="1" lang="en-US" altLang="ja-JP" sz="1800" dirty="0"/>
                        <a:t>., 1775</a:t>
                      </a:r>
                      <a:r>
                        <a:rPr kumimoji="1" lang="ja-JP" altLang="en-US" sz="1800" dirty="0"/>
                        <a:t>に発表。</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800" dirty="0"/>
                        <a:t>実験ノート残存。</a:t>
                      </a:r>
                      <a:r>
                        <a:rPr kumimoji="1" lang="en-US" altLang="ja-JP" sz="1800" dirty="0"/>
                        <a:t>’74</a:t>
                      </a:r>
                      <a:r>
                        <a:rPr kumimoji="1" lang="ja-JP" altLang="en-US" sz="1800" dirty="0"/>
                        <a:t>年</a:t>
                      </a:r>
                      <a:r>
                        <a:rPr kumimoji="1" lang="en-US" altLang="ja-JP" sz="1800" dirty="0"/>
                        <a:t>9</a:t>
                      </a:r>
                      <a:r>
                        <a:rPr kumimoji="1" lang="ja-JP" altLang="en-US" sz="1800" dirty="0"/>
                        <a:t>月発見を知らせる手紙を</a:t>
                      </a:r>
                      <a:r>
                        <a:rPr lang="ja-JP" altLang="en-US" sz="1800" dirty="0">
                          <a:solidFill>
                            <a:srgbClr val="000000"/>
                          </a:solidFill>
                        </a:rPr>
                        <a:t>ラヴォアジェ宛に書く。</a:t>
                      </a:r>
                      <a:r>
                        <a:rPr kumimoji="1" lang="en-US" altLang="ja-JP" sz="1800" dirty="0"/>
                        <a:t>『</a:t>
                      </a:r>
                      <a:r>
                        <a:rPr kumimoji="1" lang="ja-JP" altLang="en-US" sz="1800" dirty="0"/>
                        <a:t>空気と火の研究</a:t>
                      </a:r>
                      <a:r>
                        <a:rPr kumimoji="1" lang="en-US" altLang="ja-JP" sz="1800" dirty="0"/>
                        <a:t>』</a:t>
                      </a:r>
                      <a:r>
                        <a:rPr kumimoji="1" lang="ja-JP" altLang="en-US" sz="1800" dirty="0"/>
                        <a:t>出版、</a:t>
                      </a:r>
                      <a:r>
                        <a:rPr kumimoji="1" lang="en-US" altLang="ja-JP" sz="1800" dirty="0"/>
                        <a:t>1777</a:t>
                      </a:r>
                      <a:r>
                        <a:rPr kumimoji="1" lang="ja-JP" altLang="en-US" sz="1800" dirty="0"/>
                        <a:t>年</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800" dirty="0"/>
                        <a:t>フランス科学アカデミーの</a:t>
                      </a:r>
                      <a:r>
                        <a:rPr kumimoji="1" lang="en-US" altLang="ja-JP" sz="1800" dirty="0"/>
                        <a:t>Easter Memoir</a:t>
                      </a:r>
                      <a:r>
                        <a:rPr kumimoji="1" lang="ja-JP" altLang="en-US" sz="1800" dirty="0"/>
                        <a:t>に発表。</a:t>
                      </a:r>
                      <a:endParaRPr kumimoji="1" lang="en-US" altLang="ja-JP" sz="18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dirty="0"/>
                        <a:t>1</a:t>
                      </a:r>
                      <a:r>
                        <a:rPr kumimoji="1" lang="en-US" altLang="ja-JP" sz="1800" dirty="0"/>
                        <a:t>774</a:t>
                      </a:r>
                      <a:r>
                        <a:rPr kumimoji="1" lang="ja-JP" altLang="en-US" sz="1800" dirty="0"/>
                        <a:t>年には“質量保存則”を発表。</a:t>
                      </a:r>
                      <a:r>
                        <a:rPr kumimoji="1" lang="en-US" altLang="ja-JP" sz="1800" dirty="0"/>
                        <a:t>1783</a:t>
                      </a:r>
                      <a:r>
                        <a:rPr kumimoji="1" lang="ja-JP" altLang="en-US" sz="1800" dirty="0"/>
                        <a:t>年にはフロギストン説を打破。</a:t>
                      </a:r>
                      <a:endParaRPr kumimoji="1" lang="en-US" altLang="ja-JP" sz="1800" dirty="0"/>
                    </a:p>
                  </a:txBody>
                  <a:tcP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49154" name="タイトル 1"/>
          <p:cNvSpPr>
            <a:spLocks noGrp="1"/>
          </p:cNvSpPr>
          <p:nvPr>
            <p:ph type="title"/>
          </p:nvPr>
        </p:nvSpPr>
        <p:spPr>
          <a:xfrm>
            <a:off x="457200" y="157163"/>
            <a:ext cx="8229600" cy="544512"/>
          </a:xfrm>
        </p:spPr>
        <p:txBody>
          <a:bodyPr/>
          <a:lstStyle/>
          <a:p>
            <a:r>
              <a:rPr lang="ja-JP" altLang="en-US" sz="3600">
                <a:solidFill>
                  <a:schemeClr val="bg1"/>
                </a:solidFill>
                <a:latin typeface="Calibri" charset="0"/>
                <a:ea typeface="ＭＳ Ｐゴシック" charset="0"/>
              </a:rPr>
              <a:t>マリー</a:t>
            </a:r>
            <a:r>
              <a:rPr lang="en-US" altLang="ja-JP" sz="3600">
                <a:solidFill>
                  <a:schemeClr val="bg1"/>
                </a:solidFill>
                <a:latin typeface="Calibri" charset="0"/>
                <a:ea typeface="ＭＳ Ｐゴシック" charset="0"/>
              </a:rPr>
              <a:t>=</a:t>
            </a:r>
            <a:r>
              <a:rPr lang="ja-JP" altLang="en-US" sz="3600">
                <a:solidFill>
                  <a:schemeClr val="bg1"/>
                </a:solidFill>
                <a:latin typeface="Calibri" charset="0"/>
                <a:ea typeface="ＭＳ Ｐゴシック" charset="0"/>
              </a:rPr>
              <a:t>アン・ポールズ・ラヴォアジェ</a:t>
            </a:r>
          </a:p>
        </p:txBody>
      </p:sp>
      <p:pic>
        <p:nvPicPr>
          <p:cNvPr id="4915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052513"/>
            <a:ext cx="3092450" cy="322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テキスト ボックス 1"/>
          <p:cNvSpPr txBox="1">
            <a:spLocks noChangeArrowheads="1"/>
          </p:cNvSpPr>
          <p:nvPr/>
        </p:nvSpPr>
        <p:spPr bwMode="auto">
          <a:xfrm>
            <a:off x="266700" y="4286250"/>
            <a:ext cx="3032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By Jacques-Louis David</a:t>
            </a:r>
            <a:r>
              <a:rPr lang="ja-JP" altLang="en-US" sz="1800"/>
              <a:t>（</a:t>
            </a:r>
            <a:r>
              <a:rPr lang="en-US" altLang="ja-JP" sz="1800"/>
              <a:t>1787</a:t>
            </a:r>
            <a:r>
              <a:rPr lang="ja-JP" altLang="en-US" sz="1800"/>
              <a:t>）</a:t>
            </a:r>
            <a:r>
              <a:rPr lang="en-US" altLang="ja-JP" sz="1800"/>
              <a:t>  </a:t>
            </a:r>
            <a:endParaRPr lang="ja-JP" altLang="en-US" sz="1800"/>
          </a:p>
        </p:txBody>
      </p:sp>
      <p:sp>
        <p:nvSpPr>
          <p:cNvPr id="49157" name="テキスト ボックス 1"/>
          <p:cNvSpPr txBox="1">
            <a:spLocks noChangeArrowheads="1"/>
          </p:cNvSpPr>
          <p:nvPr/>
        </p:nvSpPr>
        <p:spPr bwMode="auto">
          <a:xfrm>
            <a:off x="3308350" y="868363"/>
            <a:ext cx="583565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a:t>1758</a:t>
            </a:r>
            <a:r>
              <a:rPr lang="ja-JP" altLang="en-US" sz="2000"/>
              <a:t>年　銀行家、弁護士で徴税請負人組合の長官　　　</a:t>
            </a:r>
            <a:endParaRPr lang="en-US" altLang="ja-JP" sz="2000"/>
          </a:p>
          <a:p>
            <a:r>
              <a:rPr lang="ja-JP" altLang="en-US" sz="2000"/>
              <a:t>　　　　　</a:t>
            </a:r>
            <a:r>
              <a:rPr lang="en-US" altLang="ja-JP" sz="2000"/>
              <a:t> </a:t>
            </a:r>
            <a:r>
              <a:rPr lang="ja-JP" altLang="en-US" sz="2000"/>
              <a:t>のジャック・ポールズの長女として誕生</a:t>
            </a:r>
            <a:endParaRPr lang="en-US" altLang="ja-JP" sz="2000"/>
          </a:p>
          <a:p>
            <a:r>
              <a:rPr lang="en-US" altLang="ja-JP" sz="2000"/>
              <a:t>1761</a:t>
            </a:r>
            <a:r>
              <a:rPr lang="ja-JP" altLang="en-US" sz="2000"/>
              <a:t>年　母親に先立たれ、修道院で養育・正規</a:t>
            </a:r>
            <a:endParaRPr lang="en-US" altLang="ja-JP" sz="2000"/>
          </a:p>
          <a:p>
            <a:r>
              <a:rPr lang="en-US" altLang="ja-JP" sz="2000"/>
              <a:t>                </a:t>
            </a:r>
            <a:r>
              <a:rPr lang="ja-JP" altLang="en-US" sz="2000"/>
              <a:t>教育を受ける</a:t>
            </a:r>
            <a:endParaRPr lang="en-US" altLang="ja-JP" sz="2000"/>
          </a:p>
          <a:p>
            <a:r>
              <a:rPr lang="en-US" altLang="ja-JP" sz="2000"/>
              <a:t>1771</a:t>
            </a:r>
            <a:r>
              <a:rPr lang="ja-JP" altLang="en-US" sz="2000"/>
              <a:t>年　ラヴォアジェ（</a:t>
            </a:r>
            <a:r>
              <a:rPr lang="en-US" altLang="ja-JP" sz="2000"/>
              <a:t>28</a:t>
            </a:r>
            <a:r>
              <a:rPr lang="ja-JP" altLang="en-US" sz="2000"/>
              <a:t>歳）と結婚、私設秘書を務</a:t>
            </a:r>
            <a:endParaRPr lang="en-US" altLang="ja-JP" sz="2000"/>
          </a:p>
          <a:p>
            <a:r>
              <a:rPr lang="en-US" altLang="ja-JP" sz="2000"/>
              <a:t>                </a:t>
            </a:r>
            <a:r>
              <a:rPr lang="ja-JP" altLang="en-US" sz="2000"/>
              <a:t>める。</a:t>
            </a:r>
            <a:r>
              <a:rPr lang="en-US" altLang="ja-JP" sz="2000"/>
              <a:t>J. B. M.</a:t>
            </a:r>
            <a:r>
              <a:rPr lang="ja-JP" altLang="en-US" sz="2000"/>
              <a:t>ビュケに師事し化学を学ぶ</a:t>
            </a:r>
            <a:r>
              <a:rPr lang="en-US" altLang="ja-JP" sz="2000"/>
              <a:t>.</a:t>
            </a:r>
          </a:p>
          <a:p>
            <a:r>
              <a:rPr lang="en-US" altLang="ja-JP" sz="2000"/>
              <a:t>                </a:t>
            </a:r>
            <a:r>
              <a:rPr lang="ja-JP" altLang="en-US" sz="2000"/>
              <a:t>英語とラテン語、ドイツ語を学ぶ</a:t>
            </a:r>
            <a:endParaRPr lang="en-US" altLang="ja-JP" sz="2000"/>
          </a:p>
          <a:p>
            <a:r>
              <a:rPr lang="en-US" altLang="ja-JP" sz="2000"/>
              <a:t>1785~86</a:t>
            </a:r>
            <a:r>
              <a:rPr lang="ja-JP" altLang="en-US" sz="2000"/>
              <a:t>年　ジャック＝ルイ・ダヴィッドに師事し</a:t>
            </a:r>
            <a:endParaRPr lang="en-US" altLang="ja-JP" sz="2000"/>
          </a:p>
          <a:p>
            <a:r>
              <a:rPr lang="en-US" altLang="ja-JP" sz="2000"/>
              <a:t>                </a:t>
            </a:r>
            <a:r>
              <a:rPr lang="ja-JP" altLang="en-US" sz="2000"/>
              <a:t>絵画を学ぶ</a:t>
            </a:r>
            <a:endParaRPr lang="en-US" altLang="ja-JP" sz="2000"/>
          </a:p>
          <a:p>
            <a:r>
              <a:rPr lang="en-US" altLang="ja-JP" sz="2000"/>
              <a:t>1789</a:t>
            </a:r>
            <a:r>
              <a:rPr lang="ja-JP" altLang="en-US" sz="2000"/>
              <a:t>年　ラ</a:t>
            </a:r>
            <a:r>
              <a:rPr lang="ja-JP" altLang="en-US" sz="2000">
                <a:solidFill>
                  <a:srgbClr val="000000"/>
                </a:solidFill>
              </a:rPr>
              <a:t>ヴォア</a:t>
            </a:r>
            <a:r>
              <a:rPr lang="ja-JP" altLang="en-US" sz="2000"/>
              <a:t>ジェが出版した</a:t>
            </a:r>
            <a:r>
              <a:rPr lang="en-US" altLang="ja-JP" sz="2000"/>
              <a:t> </a:t>
            </a:r>
            <a:r>
              <a:rPr lang="en-US" altLang="ja-JP" sz="2000" i="1"/>
              <a:t>Traité élémentaire </a:t>
            </a:r>
            <a:r>
              <a:rPr lang="en-US" altLang="ja-JP" sz="2000"/>
              <a:t>   </a:t>
            </a:r>
          </a:p>
          <a:p>
            <a:r>
              <a:rPr lang="en-US" altLang="ja-JP" sz="2000"/>
              <a:t>                de chimie</a:t>
            </a:r>
            <a:r>
              <a:rPr lang="ja-JP" altLang="en-US" sz="2000"/>
              <a:t>（</a:t>
            </a:r>
            <a:r>
              <a:rPr lang="en-US" altLang="ja-JP" sz="2000"/>
              <a:t>『</a:t>
            </a:r>
            <a:r>
              <a:rPr lang="ja-JP" altLang="en-US" sz="2000"/>
              <a:t>化学原論</a:t>
            </a:r>
            <a:r>
              <a:rPr lang="en-US" altLang="ja-JP" sz="2000"/>
              <a:t>』</a:t>
            </a:r>
            <a:r>
              <a:rPr lang="ja-JP" altLang="en-US" sz="2000"/>
              <a:t>）の挿絵を描く</a:t>
            </a:r>
            <a:endParaRPr lang="en-US" altLang="ja-JP" sz="2000"/>
          </a:p>
          <a:p>
            <a:r>
              <a:rPr lang="en-US" altLang="ja-JP" sz="2000"/>
              <a:t>1794</a:t>
            </a:r>
            <a:r>
              <a:rPr lang="ja-JP" altLang="en-US" sz="2000"/>
              <a:t>年</a:t>
            </a:r>
            <a:r>
              <a:rPr lang="en-US" altLang="ja-JP" sz="2000"/>
              <a:t>5</a:t>
            </a:r>
            <a:r>
              <a:rPr lang="ja-JP" altLang="en-US" sz="2000"/>
              <a:t>月　ラ</a:t>
            </a:r>
            <a:r>
              <a:rPr lang="ja-JP" altLang="en-US" sz="2000">
                <a:solidFill>
                  <a:srgbClr val="000000"/>
                </a:solidFill>
              </a:rPr>
              <a:t>ヴォア</a:t>
            </a:r>
            <a:r>
              <a:rPr lang="ja-JP" altLang="en-US" sz="2000"/>
              <a:t>ジェは革命政府に逮捕され、</a:t>
            </a:r>
            <a:endParaRPr lang="en-US" altLang="ja-JP" sz="2000"/>
          </a:p>
          <a:p>
            <a:r>
              <a:rPr lang="en-US" altLang="ja-JP" sz="2000"/>
              <a:t>                </a:t>
            </a:r>
            <a:r>
              <a:rPr lang="ja-JP" altLang="en-US" sz="2000"/>
              <a:t>財産及び実験録、原稿、手紙類を接収さ</a:t>
            </a:r>
            <a:r>
              <a:rPr lang="en-US" altLang="ja-JP" sz="2000"/>
              <a:t> </a:t>
            </a:r>
          </a:p>
          <a:p>
            <a:r>
              <a:rPr lang="en-US" altLang="ja-JP" sz="2000"/>
              <a:t>                </a:t>
            </a:r>
            <a:r>
              <a:rPr lang="ja-JP" altLang="en-US" sz="2000"/>
              <a:t>れ、岳父共々断頭台の露と消えた。</a:t>
            </a:r>
            <a:endParaRPr lang="en-US" altLang="ja-JP" sz="2000"/>
          </a:p>
          <a:p>
            <a:r>
              <a:rPr lang="en-US" altLang="ja-JP" sz="2000"/>
              <a:t>1794</a:t>
            </a:r>
            <a:r>
              <a:rPr lang="ja-JP" altLang="en-US" sz="2000"/>
              <a:t>年</a:t>
            </a:r>
            <a:r>
              <a:rPr lang="en-US" altLang="ja-JP" sz="2000"/>
              <a:t>7</a:t>
            </a:r>
            <a:r>
              <a:rPr lang="ja-JP" altLang="en-US" sz="2000"/>
              <a:t>月　ロベスピエールと</a:t>
            </a:r>
            <a:r>
              <a:rPr lang="en-US" altLang="ja-JP" sz="2000"/>
              <a:t>22</a:t>
            </a:r>
            <a:r>
              <a:rPr lang="ja-JP" altLang="en-US" sz="2000"/>
              <a:t>人が粛清されると、</a:t>
            </a:r>
            <a:endParaRPr lang="en-US" altLang="ja-JP" sz="2000"/>
          </a:p>
          <a:p>
            <a:r>
              <a:rPr lang="en-US" altLang="ja-JP" sz="2000"/>
              <a:t>                </a:t>
            </a:r>
            <a:r>
              <a:rPr lang="ja-JP" altLang="en-US" sz="2000"/>
              <a:t>マリー・アンは機を見て庁舎に乗り込み、</a:t>
            </a:r>
            <a:r>
              <a:rPr lang="en-US" altLang="ja-JP" sz="2000"/>
              <a:t>  </a:t>
            </a:r>
          </a:p>
          <a:p>
            <a:r>
              <a:rPr lang="en-US" altLang="ja-JP" sz="2000"/>
              <a:t>                </a:t>
            </a:r>
            <a:r>
              <a:rPr lang="ja-JP" altLang="en-US" sz="2000"/>
              <a:t>ラヴォアジェの接収されていた実験録、</a:t>
            </a:r>
            <a:endParaRPr lang="en-US" altLang="ja-JP" sz="2000"/>
          </a:p>
          <a:p>
            <a:r>
              <a:rPr lang="en-US" altLang="ja-JP" sz="2000"/>
              <a:t>                </a:t>
            </a:r>
            <a:r>
              <a:rPr lang="ja-JP" altLang="en-US" sz="2000"/>
              <a:t>原稿、手紙類をできる限り回収してきた</a:t>
            </a:r>
            <a:endParaRPr lang="en-US" altLang="ja-JP" sz="2000"/>
          </a:p>
          <a:p>
            <a:r>
              <a:rPr lang="en-US" altLang="ja-JP" sz="2000"/>
              <a:t>1836</a:t>
            </a:r>
            <a:r>
              <a:rPr lang="ja-JP" altLang="en-US" sz="2000"/>
              <a:t>年　逝去（享年</a:t>
            </a:r>
            <a:r>
              <a:rPr lang="en-US" altLang="ja-JP" sz="2000"/>
              <a:t>78</a:t>
            </a:r>
            <a:r>
              <a:rPr lang="ja-JP" altLang="en-US" sz="2000"/>
              <a:t>歳）</a:t>
            </a:r>
          </a:p>
        </p:txBody>
      </p:sp>
      <p:pic>
        <p:nvPicPr>
          <p:cNvPr id="4915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638" y="4814888"/>
            <a:ext cx="22479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57200" y="-42863"/>
            <a:ext cx="8229600" cy="996951"/>
          </a:xfrm>
        </p:spPr>
        <p:txBody>
          <a:bodyPr/>
          <a:lstStyle/>
          <a:p>
            <a:r>
              <a:rPr lang="ja-JP" altLang="en-US" sz="4000">
                <a:solidFill>
                  <a:srgbClr val="FFFFFF"/>
                </a:solidFill>
                <a:latin typeface="Calibri" charset="0"/>
                <a:ea typeface="ＭＳ Ｐゴシック" charset="0"/>
              </a:rPr>
              <a:t>近代的原子説・分子説</a:t>
            </a:r>
          </a:p>
        </p:txBody>
      </p:sp>
      <p:pic>
        <p:nvPicPr>
          <p:cNvPr id="501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1000125"/>
            <a:ext cx="2024063"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954088"/>
            <a:ext cx="2471737"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テキスト ボックス 6"/>
          <p:cNvSpPr txBox="1">
            <a:spLocks noChangeArrowheads="1"/>
          </p:cNvSpPr>
          <p:nvPr/>
        </p:nvSpPr>
        <p:spPr bwMode="auto">
          <a:xfrm>
            <a:off x="2882900" y="4805363"/>
            <a:ext cx="20431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000" dirty="0">
                <a:latin typeface="+mn-ea"/>
                <a:ea typeface="+mn-ea"/>
              </a:rPr>
              <a:t>O +  H   =   O-H</a:t>
            </a:r>
            <a:endParaRPr lang="ja-JP" altLang="en-US" sz="2000" dirty="0">
              <a:latin typeface="+mn-ea"/>
              <a:ea typeface="+mn-ea"/>
            </a:endParaRPr>
          </a:p>
        </p:txBody>
      </p:sp>
      <p:sp>
        <p:nvSpPr>
          <p:cNvPr id="52229" name="テキスト ボックス 7"/>
          <p:cNvSpPr txBox="1">
            <a:spLocks noChangeArrowheads="1"/>
          </p:cNvSpPr>
          <p:nvPr/>
        </p:nvSpPr>
        <p:spPr bwMode="auto">
          <a:xfrm>
            <a:off x="5175250" y="4805363"/>
            <a:ext cx="34337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000" dirty="0">
                <a:latin typeface="+mn-ea"/>
                <a:ea typeface="+mn-ea"/>
              </a:rPr>
              <a:t>2 H</a:t>
            </a:r>
            <a:r>
              <a:rPr lang="en-US" altLang="ja-JP" sz="2000" baseline="-25000" dirty="0">
                <a:latin typeface="+mn-ea"/>
                <a:ea typeface="+mn-ea"/>
              </a:rPr>
              <a:t>2</a:t>
            </a:r>
            <a:r>
              <a:rPr lang="en-US" altLang="ja-JP" sz="2000" dirty="0">
                <a:latin typeface="+mn-ea"/>
                <a:ea typeface="+mn-ea"/>
              </a:rPr>
              <a:t>    +      O</a:t>
            </a:r>
            <a:r>
              <a:rPr lang="en-US" altLang="ja-JP" sz="2000" baseline="-25000" dirty="0">
                <a:latin typeface="+mn-ea"/>
                <a:ea typeface="+mn-ea"/>
              </a:rPr>
              <a:t>2 </a:t>
            </a:r>
            <a:r>
              <a:rPr lang="en-US" altLang="ja-JP" sz="2000" dirty="0">
                <a:latin typeface="+mn-ea"/>
                <a:ea typeface="+mn-ea"/>
              </a:rPr>
              <a:t>   =       2 H</a:t>
            </a:r>
            <a:r>
              <a:rPr lang="en-US" altLang="ja-JP" sz="2000" baseline="-25000" dirty="0">
                <a:latin typeface="+mn-ea"/>
                <a:ea typeface="+mn-ea"/>
              </a:rPr>
              <a:t>2</a:t>
            </a:r>
            <a:r>
              <a:rPr lang="en-US" altLang="ja-JP" sz="2000" dirty="0">
                <a:latin typeface="+mn-ea"/>
                <a:ea typeface="+mn-ea"/>
              </a:rPr>
              <a:t>O</a:t>
            </a:r>
            <a:endParaRPr lang="ja-JP" altLang="en-US" sz="2000" baseline="-25000" dirty="0">
              <a:latin typeface="+mn-ea"/>
              <a:ea typeface="+mn-ea"/>
            </a:endParaRPr>
          </a:p>
        </p:txBody>
      </p:sp>
      <p:pic>
        <p:nvPicPr>
          <p:cNvPr id="50183"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5250" y="1100138"/>
            <a:ext cx="2005013" cy="293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4" name="テキスト ボックス 10"/>
          <p:cNvSpPr txBox="1">
            <a:spLocks noChangeArrowheads="1"/>
          </p:cNvSpPr>
          <p:nvPr/>
        </p:nvSpPr>
        <p:spPr bwMode="auto">
          <a:xfrm>
            <a:off x="2960688" y="4035425"/>
            <a:ext cx="512603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2000" dirty="0">
                <a:latin typeface="+mn-ea"/>
                <a:ea typeface="+mn-ea"/>
              </a:rPr>
              <a:t>ジョン・ドルトン　　アメデオ・アヴォガドロ</a:t>
            </a:r>
            <a:endParaRPr lang="en-US" altLang="ja-JP" sz="2000" dirty="0">
              <a:latin typeface="+mn-ea"/>
              <a:ea typeface="+mn-ea"/>
            </a:endParaRPr>
          </a:p>
          <a:p>
            <a:pPr>
              <a:defRPr/>
            </a:pPr>
            <a:r>
              <a:rPr lang="en-US" altLang="ja-JP" sz="1800" dirty="0"/>
              <a:t>             </a:t>
            </a:r>
            <a:r>
              <a:rPr lang="ja-JP" altLang="en-US" sz="1800" dirty="0"/>
              <a:t>（</a:t>
            </a:r>
            <a:r>
              <a:rPr lang="en-US" altLang="ja-JP" sz="1800" dirty="0"/>
              <a:t>1808</a:t>
            </a:r>
            <a:r>
              <a:rPr lang="ja-JP" altLang="en-US" sz="1800" dirty="0"/>
              <a:t>年）　　　　　　　　</a:t>
            </a:r>
            <a:r>
              <a:rPr lang="en-US" altLang="ja-JP" sz="1800" dirty="0"/>
              <a:t>      </a:t>
            </a:r>
            <a:r>
              <a:rPr lang="ja-JP" altLang="en-US" sz="1800" dirty="0"/>
              <a:t>（</a:t>
            </a:r>
            <a:r>
              <a:rPr lang="en-US" altLang="ja-JP" sz="1800" dirty="0"/>
              <a:t>1811</a:t>
            </a:r>
            <a:r>
              <a:rPr lang="ja-JP" altLang="en-US" sz="1800" dirty="0"/>
              <a:t>年）</a:t>
            </a:r>
            <a:r>
              <a:rPr lang="en-US" altLang="ja-JP" sz="1800" dirty="0"/>
              <a:t>                  </a:t>
            </a:r>
            <a:endParaRPr lang="ja-JP" altLang="en-US" sz="1800" dirty="0"/>
          </a:p>
        </p:txBody>
      </p:sp>
      <p:sp>
        <p:nvSpPr>
          <p:cNvPr id="50185" name="テキスト ボックス 11"/>
          <p:cNvSpPr txBox="1">
            <a:spLocks noChangeArrowheads="1"/>
          </p:cNvSpPr>
          <p:nvPr/>
        </p:nvSpPr>
        <p:spPr bwMode="auto">
          <a:xfrm>
            <a:off x="7254875" y="1241425"/>
            <a:ext cx="1889125"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ゲイ</a:t>
            </a:r>
            <a:r>
              <a:rPr lang="en-US" altLang="ja-JP" sz="1800"/>
              <a:t>=</a:t>
            </a:r>
            <a:r>
              <a:rPr lang="ja-JP" altLang="en-US" sz="1800"/>
              <a:t>リュサックの</a:t>
            </a:r>
            <a:endParaRPr lang="en-US" altLang="ja-JP" sz="1800"/>
          </a:p>
          <a:p>
            <a:r>
              <a:rPr lang="ja-JP" altLang="en-US" sz="1800"/>
              <a:t>気体反応の法則</a:t>
            </a:r>
            <a:endParaRPr lang="en-US" altLang="ja-JP" sz="1800"/>
          </a:p>
          <a:p>
            <a:r>
              <a:rPr lang="ja-JP" altLang="en-US" sz="1800"/>
              <a:t>を説明するため、</a:t>
            </a:r>
            <a:endParaRPr lang="en-US" altLang="ja-JP" sz="1800"/>
          </a:p>
          <a:p>
            <a:r>
              <a:rPr lang="ja-JP" altLang="en-US" sz="1800"/>
              <a:t>同温同圧力の下</a:t>
            </a:r>
            <a:endParaRPr lang="en-US" altLang="ja-JP" sz="1800"/>
          </a:p>
          <a:p>
            <a:r>
              <a:rPr lang="ja-JP" altLang="en-US" sz="1800"/>
              <a:t>では一定容積の</a:t>
            </a:r>
            <a:endParaRPr lang="en-US" altLang="ja-JP" sz="1800"/>
          </a:p>
          <a:p>
            <a:r>
              <a:rPr lang="ja-JP" altLang="en-US" sz="1800"/>
              <a:t>気体に含まれる</a:t>
            </a:r>
            <a:endParaRPr lang="en-US" altLang="ja-JP" sz="1800"/>
          </a:p>
          <a:p>
            <a:r>
              <a:rPr lang="ja-JP" altLang="en-US" sz="1800"/>
              <a:t>分子の数は元素</a:t>
            </a:r>
            <a:endParaRPr lang="en-US" altLang="ja-JP" sz="1800"/>
          </a:p>
          <a:p>
            <a:r>
              <a:rPr lang="ja-JP" altLang="en-US" sz="1800"/>
              <a:t>によらず等しいと</a:t>
            </a:r>
            <a:endParaRPr lang="en-US" altLang="ja-JP" sz="1800"/>
          </a:p>
          <a:p>
            <a:r>
              <a:rPr lang="ja-JP" altLang="en-US" sz="1800"/>
              <a:t>考えた。</a:t>
            </a:r>
            <a:endParaRPr lang="en-US" altLang="ja-JP" sz="1800"/>
          </a:p>
          <a:p>
            <a:endParaRPr lang="ja-JP" altLang="en-US" sz="1800"/>
          </a:p>
        </p:txBody>
      </p:sp>
      <p:pic>
        <p:nvPicPr>
          <p:cNvPr id="50186" name="図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138" y="5368925"/>
            <a:ext cx="4013200" cy="125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230188" y="5581650"/>
            <a:ext cx="4146550" cy="708025"/>
          </a:xfrm>
          <a:prstGeom prst="rect">
            <a:avLst/>
          </a:prstGeom>
          <a:noFill/>
        </p:spPr>
        <p:txBody>
          <a:bodyPr wrap="none">
            <a:spAutoFit/>
          </a:bodyPr>
          <a:lstStyle/>
          <a:p>
            <a:pPr>
              <a:defRPr/>
            </a:pPr>
            <a:r>
              <a:rPr lang="ja-JP" altLang="en-US" sz="2000" dirty="0">
                <a:latin typeface="+mn-ea"/>
                <a:ea typeface="+mn-ea"/>
              </a:rPr>
              <a:t>全ての元素は原子と呼ばれる最小で</a:t>
            </a:r>
            <a:endParaRPr lang="en-US" altLang="ja-JP" sz="2000" dirty="0">
              <a:latin typeface="+mn-ea"/>
              <a:ea typeface="+mn-ea"/>
            </a:endParaRPr>
          </a:p>
          <a:p>
            <a:pPr>
              <a:defRPr/>
            </a:pPr>
            <a:r>
              <a:rPr lang="ja-JP" altLang="en-US" sz="2000" dirty="0">
                <a:latin typeface="+mn-ea"/>
                <a:ea typeface="+mn-ea"/>
              </a:rPr>
              <a:t>分割不能な微粒子からなる！</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8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3693"/>
            <a:ext cx="8229600" cy="1007422"/>
          </a:xfrm>
        </p:spPr>
        <p:txBody>
          <a:bodyPr/>
          <a:lstStyle/>
          <a:p>
            <a:r>
              <a:rPr lang="en-US" altLang="ja-JP" dirty="0">
                <a:solidFill>
                  <a:schemeClr val="bg1"/>
                </a:solidFill>
                <a:latin typeface="Calibri" charset="0"/>
                <a:ea typeface="ＭＳ Ｐゴシック" charset="0"/>
              </a:rPr>
              <a:t>Ⅰ.</a:t>
            </a:r>
            <a:r>
              <a:rPr lang="ja-JP" altLang="en-US" dirty="0">
                <a:solidFill>
                  <a:schemeClr val="bg1"/>
                </a:solidFill>
                <a:latin typeface="Calibri" charset="0"/>
                <a:ea typeface="ＭＳ Ｐゴシック" charset="0"/>
              </a:rPr>
              <a:t> 空気のことをもっとよく知ろう</a:t>
            </a:r>
            <a:r>
              <a:rPr lang="ja-JP" altLang="en-US" dirty="0">
                <a:latin typeface="Calibri" charset="0"/>
                <a:ea typeface="ＭＳ Ｐゴシック" charset="0"/>
              </a:rPr>
              <a:t>　</a:t>
            </a:r>
            <a:endParaRPr kumimoji="1" lang="ja-JP" altLang="en-US" dirty="0"/>
          </a:p>
        </p:txBody>
      </p:sp>
      <p:sp>
        <p:nvSpPr>
          <p:cNvPr id="3" name="コンテンツ プレースホルダー 2"/>
          <p:cNvSpPr>
            <a:spLocks noGrp="1"/>
          </p:cNvSpPr>
          <p:nvPr>
            <p:ph idx="1"/>
          </p:nvPr>
        </p:nvSpPr>
        <p:spPr/>
        <p:txBody>
          <a:bodyPr/>
          <a:lstStyle/>
          <a:p>
            <a:pPr marL="0" indent="0">
              <a:lnSpc>
                <a:spcPct val="110000"/>
              </a:lnSpc>
              <a:buNone/>
            </a:pPr>
            <a:r>
              <a:rPr lang="ja-JP" altLang="en-US" dirty="0">
                <a:latin typeface="+mj-ea"/>
              </a:rPr>
              <a:t>・人は空気を吸って産声をあげ、</a:t>
            </a:r>
            <a:r>
              <a:rPr lang="ja-JP" altLang="ja-JP" dirty="0"/>
              <a:t>四六時中息をし、</a:t>
            </a:r>
            <a:r>
              <a:rPr lang="ja-JP" altLang="en-US" dirty="0">
                <a:latin typeface="+mj-ea"/>
              </a:rPr>
              <a:t>今際の吐息を吐いて逝き、やがて焼かれて空気に戻っていく。</a:t>
            </a:r>
            <a:endParaRPr lang="en-US" altLang="ja-JP" dirty="0">
              <a:latin typeface="+mj-ea"/>
            </a:endParaRPr>
          </a:p>
          <a:p>
            <a:pPr marL="0" indent="0">
              <a:lnSpc>
                <a:spcPct val="110000"/>
              </a:lnSpc>
              <a:buNone/>
            </a:pPr>
            <a:endParaRPr lang="en-US" altLang="ja-JP" dirty="0">
              <a:latin typeface="+mj-ea"/>
              <a:ea typeface="ＭＳ Ｐゴシック" charset="0"/>
            </a:endParaRPr>
          </a:p>
          <a:p>
            <a:pPr marL="0" indent="0">
              <a:lnSpc>
                <a:spcPct val="110000"/>
              </a:lnSpc>
              <a:buNone/>
            </a:pPr>
            <a:r>
              <a:rPr lang="ja-JP" altLang="en-US" dirty="0"/>
              <a:t>・</a:t>
            </a:r>
            <a:r>
              <a:rPr lang="ja-JP" altLang="ja-JP" dirty="0"/>
              <a:t>空気と人及び人社会との深いつながりを明らかにしていく。</a:t>
            </a:r>
          </a:p>
          <a:p>
            <a:pPr marL="0" indent="0">
              <a:lnSpc>
                <a:spcPct val="110000"/>
              </a:lnSpc>
              <a:buNone/>
            </a:pPr>
            <a:endParaRPr lang="en-US" altLang="ja-JP" dirty="0">
              <a:latin typeface="Calibri" charset="0"/>
              <a:ea typeface="ＭＳ Ｐゴシック" charset="0"/>
            </a:endParaRPr>
          </a:p>
          <a:p>
            <a:endParaRPr kumimoji="1" lang="ja-JP" altLang="en-US" dirty="0"/>
          </a:p>
        </p:txBody>
      </p:sp>
    </p:spTree>
    <p:extLst>
      <p:ext uri="{BB962C8B-B14F-4D97-AF65-F5344CB8AC3E}">
        <p14:creationId xmlns:p14="http://schemas.microsoft.com/office/powerpoint/2010/main" val="2221312520"/>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51202" name="タイトル 1"/>
          <p:cNvSpPr>
            <a:spLocks noGrp="1"/>
          </p:cNvSpPr>
          <p:nvPr>
            <p:ph type="title"/>
          </p:nvPr>
        </p:nvSpPr>
        <p:spPr>
          <a:xfrm>
            <a:off x="457200" y="167115"/>
            <a:ext cx="8229600" cy="1587599"/>
          </a:xfrm>
        </p:spPr>
        <p:txBody>
          <a:bodyPr/>
          <a:lstStyle/>
          <a:p>
            <a:r>
              <a:rPr lang="en-US" altLang="ja-JP" dirty="0">
                <a:solidFill>
                  <a:srgbClr val="FFFFFF"/>
                </a:solidFill>
                <a:latin typeface="Calibri" charset="0"/>
                <a:ea typeface="ＭＳ Ｐゴシック" charset="0"/>
              </a:rPr>
              <a:t>Ⅵ. </a:t>
            </a:r>
            <a:r>
              <a:rPr lang="ja-JP" altLang="en-US" dirty="0">
                <a:solidFill>
                  <a:srgbClr val="FFFFFF"/>
                </a:solidFill>
                <a:latin typeface="Calibri" charset="0"/>
                <a:ea typeface="ＭＳ Ｐゴシック" charset="0"/>
              </a:rPr>
              <a:t>人は空気の技術をどのように</a:t>
            </a:r>
            <a:br>
              <a:rPr lang="en-US" altLang="ja-JP" dirty="0">
                <a:solidFill>
                  <a:srgbClr val="FFFFFF"/>
                </a:solidFill>
                <a:latin typeface="Calibri" charset="0"/>
                <a:ea typeface="ＭＳ Ｐゴシック" charset="0"/>
              </a:rPr>
            </a:br>
            <a:r>
              <a:rPr lang="ja-JP" altLang="en-US" dirty="0">
                <a:solidFill>
                  <a:srgbClr val="FFFFFF"/>
                </a:solidFill>
                <a:latin typeface="Calibri" charset="0"/>
                <a:ea typeface="ＭＳ Ｐゴシック" charset="0"/>
              </a:rPr>
              <a:t>発展させてきたか</a:t>
            </a:r>
            <a:endParaRPr lang="ja-JP" altLang="en-US" dirty="0">
              <a:solidFill>
                <a:schemeClr val="bg1"/>
              </a:solidFill>
              <a:latin typeface="Calibri" charset="0"/>
              <a:ea typeface="ＭＳ Ｐゴシック" charset="0"/>
            </a:endParaRPr>
          </a:p>
        </p:txBody>
      </p:sp>
      <p:sp>
        <p:nvSpPr>
          <p:cNvPr id="15363" name="コンテンツ プレースホルダー 2"/>
          <p:cNvSpPr>
            <a:spLocks noGrp="1"/>
          </p:cNvSpPr>
          <p:nvPr>
            <p:ph idx="1"/>
          </p:nvPr>
        </p:nvSpPr>
        <p:spPr>
          <a:xfrm>
            <a:off x="457200" y="2231129"/>
            <a:ext cx="8053387" cy="3701469"/>
          </a:xfrm>
        </p:spPr>
        <p:txBody>
          <a:bodyPr/>
          <a:lstStyle/>
          <a:p>
            <a:pPr marL="0" indent="0">
              <a:buFont typeface="Arial" charset="0"/>
              <a:buNone/>
              <a:defRPr/>
            </a:pPr>
            <a:r>
              <a:rPr lang="ja-JP" altLang="en-US" dirty="0">
                <a:latin typeface="Calibri" charset="0"/>
                <a:ea typeface="ＭＳ Ｐゴシック" charset="0"/>
              </a:rPr>
              <a:t>・蒸気機関　</a:t>
            </a:r>
            <a:r>
              <a:rPr lang="en-US" altLang="ja-JP" dirty="0">
                <a:latin typeface="Calibri" charset="0"/>
                <a:ea typeface="ＭＳ Ｐゴシック" charset="0"/>
              </a:rPr>
              <a:t>→</a:t>
            </a:r>
            <a:r>
              <a:rPr lang="ja-JP" altLang="en-US" dirty="0">
                <a:latin typeface="Calibri" charset="0"/>
                <a:ea typeface="ＭＳ Ｐゴシック" charset="0"/>
              </a:rPr>
              <a:t>　産業革命</a:t>
            </a:r>
            <a:endParaRPr lang="en-US" altLang="ja-JP" dirty="0">
              <a:latin typeface="Calibri" charset="0"/>
              <a:ea typeface="ＭＳ Ｐゴシック" charset="0"/>
            </a:endParaRPr>
          </a:p>
          <a:p>
            <a:pPr marL="0" indent="0">
              <a:buFont typeface="Arial" charset="0"/>
              <a:buNone/>
              <a:defRPr/>
            </a:pPr>
            <a:r>
              <a:rPr lang="ja-JP" altLang="en-US" dirty="0">
                <a:latin typeface="Calibri" charset="0"/>
                <a:ea typeface="ＭＳ Ｐゴシック" charset="0"/>
              </a:rPr>
              <a:t>・空気の液化 </a:t>
            </a:r>
            <a:r>
              <a:rPr lang="en-US" altLang="ja-JP">
                <a:latin typeface="Calibri" charset="0"/>
                <a:ea typeface="ＭＳ Ｐゴシック" charset="0"/>
              </a:rPr>
              <a:t>→ </a:t>
            </a:r>
            <a:r>
              <a:rPr lang="ja-JP" altLang="en-US">
                <a:latin typeface="Calibri" charset="0"/>
                <a:ea typeface="ＭＳ Ｐゴシック" charset="0"/>
              </a:rPr>
              <a:t>各成分</a:t>
            </a:r>
            <a:r>
              <a:rPr lang="ja-JP" altLang="en-US" dirty="0">
                <a:latin typeface="Calibri" charset="0"/>
                <a:ea typeface="ＭＳ Ｐゴシック" charset="0"/>
              </a:rPr>
              <a:t>を大量に分け取る</a:t>
            </a:r>
            <a:endParaRPr lang="en-US" altLang="ja-JP" dirty="0">
              <a:latin typeface="Calibri" charset="0"/>
              <a:ea typeface="ＭＳ Ｐゴシック" charset="0"/>
            </a:endParaRPr>
          </a:p>
          <a:p>
            <a:pPr marL="0" indent="0">
              <a:buFont typeface="Arial" charset="0"/>
              <a:buNone/>
              <a:defRPr/>
            </a:pPr>
            <a:r>
              <a:rPr lang="ja-JP" altLang="en-US" dirty="0">
                <a:latin typeface="Calibri" charset="0"/>
                <a:ea typeface="ＭＳ Ｐゴシック" charset="0"/>
              </a:rPr>
              <a:t>・火力発電</a:t>
            </a:r>
            <a:endParaRPr lang="en-US" altLang="ja-JP" dirty="0">
              <a:latin typeface="Calibri" charset="0"/>
              <a:ea typeface="ＭＳ Ｐゴシック" charset="0"/>
            </a:endParaRPr>
          </a:p>
          <a:p>
            <a:pPr marL="0" indent="0">
              <a:buFont typeface="Arial" charset="0"/>
              <a:buNone/>
              <a:defRPr/>
            </a:pPr>
            <a:r>
              <a:rPr lang="ja-JP" altLang="en-US" dirty="0">
                <a:latin typeface="Calibri" charset="0"/>
                <a:ea typeface="ＭＳ Ｐゴシック" charset="0"/>
              </a:rPr>
              <a:t>・ハーバー・ボッシュ法によるアンモニア合成</a:t>
            </a:r>
            <a:endParaRPr lang="en-US" altLang="ja-JP" dirty="0">
              <a:latin typeface="Calibri" charset="0"/>
              <a:ea typeface="ＭＳ Ｐゴシック" charset="0"/>
            </a:endParaRPr>
          </a:p>
          <a:p>
            <a:pPr marL="0" indent="0">
              <a:buFont typeface="Arial" charset="0"/>
              <a:buNone/>
              <a:defRPr/>
            </a:pPr>
            <a:r>
              <a:rPr lang="ja-JP" altLang="en-US" dirty="0">
                <a:latin typeface="Calibri" charset="0"/>
                <a:ea typeface="ＭＳ Ｐゴシック" charset="0"/>
              </a:rPr>
              <a:t>・合成繊維</a:t>
            </a:r>
            <a:endParaRPr lang="en-US" altLang="ja-JP" dirty="0">
              <a:latin typeface="Calibri" charset="0"/>
              <a:ea typeface="ＭＳ Ｐゴシック" charset="0"/>
            </a:endParaRPr>
          </a:p>
          <a:p>
            <a:pPr marL="0" indent="0">
              <a:buFont typeface="Arial" charset="0"/>
              <a:buNone/>
              <a:defRPr/>
            </a:pPr>
            <a:r>
              <a:rPr lang="ja-JP" altLang="en-US" dirty="0">
                <a:latin typeface="Calibri" charset="0"/>
                <a:ea typeface="ＭＳ Ｐゴシック" charset="0"/>
              </a:rPr>
              <a:t>・風力発電</a:t>
            </a:r>
            <a:endParaRPr lang="en-US" altLang="ja-JP" dirty="0">
              <a:latin typeface="Calibri" charset="0"/>
              <a:ea typeface="ＭＳ Ｐゴシック"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9697" name="タイトル 1"/>
          <p:cNvSpPr>
            <a:spLocks noGrp="1"/>
          </p:cNvSpPr>
          <p:nvPr>
            <p:ph type="title"/>
          </p:nvPr>
        </p:nvSpPr>
        <p:spPr>
          <a:xfrm>
            <a:off x="127000" y="-173038"/>
            <a:ext cx="8902700" cy="1143001"/>
          </a:xfrm>
        </p:spPr>
        <p:txBody>
          <a:bodyPr rtlCol="0">
            <a:normAutofit/>
          </a:bodyPr>
          <a:lstStyle/>
          <a:p>
            <a:pPr algn="l" fontAlgn="auto">
              <a:spcAft>
                <a:spcPts val="0"/>
              </a:spcAft>
              <a:defRPr/>
            </a:pPr>
            <a:r>
              <a:rPr lang="ja-JP" altLang="en-US" sz="4000" baseline="30000" dirty="0">
                <a:solidFill>
                  <a:schemeClr val="bg1"/>
                </a:solidFill>
                <a:latin typeface="+mj-ea"/>
                <a:cs typeface="+mj-cs"/>
              </a:rPr>
              <a:t>分子の事件簿</a:t>
            </a:r>
            <a:r>
              <a:rPr lang="en-US" altLang="ja-JP" sz="4000" baseline="30000" dirty="0">
                <a:solidFill>
                  <a:schemeClr val="bg1"/>
                </a:solidFill>
                <a:latin typeface="+mj-ea"/>
                <a:cs typeface="+mj-cs"/>
              </a:rPr>
              <a:t>5</a:t>
            </a:r>
            <a:r>
              <a:rPr lang="ja-JP" altLang="en-US" sz="4000" dirty="0">
                <a:solidFill>
                  <a:schemeClr val="bg1"/>
                </a:solidFill>
                <a:latin typeface="Calibri" charset="0"/>
                <a:ea typeface="ＭＳ Ｐゴシック" charset="0"/>
                <a:cs typeface="+mj-cs"/>
              </a:rPr>
              <a:t>産業革命</a:t>
            </a:r>
            <a:r>
              <a:rPr lang="ja-JP" altLang="en-US" sz="3200" dirty="0">
                <a:solidFill>
                  <a:schemeClr val="bg1"/>
                </a:solidFill>
                <a:latin typeface="Calibri" charset="0"/>
                <a:ea typeface="ＭＳ Ｐゴシック" charset="0"/>
                <a:cs typeface="+mj-cs"/>
              </a:rPr>
              <a:t>（担い手は水蒸気）</a:t>
            </a:r>
          </a:p>
        </p:txBody>
      </p:sp>
      <p:pic>
        <p:nvPicPr>
          <p:cNvPr id="52227"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944563"/>
            <a:ext cx="17272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154113"/>
            <a:ext cx="5045075"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9" name="テキスト ボックス 1"/>
          <p:cNvSpPr txBox="1">
            <a:spLocks noChangeArrowheads="1"/>
          </p:cNvSpPr>
          <p:nvPr/>
        </p:nvSpPr>
        <p:spPr bwMode="auto">
          <a:xfrm>
            <a:off x="5653088" y="1592263"/>
            <a:ext cx="14128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ジェームス・</a:t>
            </a:r>
            <a:endParaRPr lang="en-US" altLang="ja-JP" sz="1800"/>
          </a:p>
          <a:p>
            <a:r>
              <a:rPr lang="ja-JP" altLang="en-US" sz="1800"/>
              <a:t>ワットの蒸気</a:t>
            </a:r>
            <a:endParaRPr lang="en-US" altLang="ja-JP" sz="1800"/>
          </a:p>
          <a:p>
            <a:r>
              <a:rPr lang="ja-JP" altLang="en-US" sz="1800"/>
              <a:t>機関</a:t>
            </a:r>
          </a:p>
        </p:txBody>
      </p:sp>
      <p:pic>
        <p:nvPicPr>
          <p:cNvPr id="5223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3182938"/>
            <a:ext cx="3676650" cy="359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表 4"/>
          <p:cNvGraphicFramePr>
            <a:graphicFrameLocks noGrp="1"/>
          </p:cNvGraphicFramePr>
          <p:nvPr/>
        </p:nvGraphicFramePr>
        <p:xfrm>
          <a:off x="449263" y="5338763"/>
          <a:ext cx="4564063" cy="1108076"/>
        </p:xfrm>
        <a:graphic>
          <a:graphicData uri="http://schemas.openxmlformats.org/drawingml/2006/table">
            <a:tbl>
              <a:tblPr firstRow="1" bandRow="1">
                <a:tableStyleId>{5C22544A-7EE6-4342-B048-85BDC9FD1C3A}</a:tableStyleId>
              </a:tblPr>
              <a:tblGrid>
                <a:gridCol w="1589191">
                  <a:extLst>
                    <a:ext uri="{9D8B030D-6E8A-4147-A177-3AD203B41FA5}">
                      <a16:colId xmlns:a16="http://schemas.microsoft.com/office/drawing/2014/main" val="20000"/>
                    </a:ext>
                  </a:extLst>
                </a:gridCol>
                <a:gridCol w="701936">
                  <a:extLst>
                    <a:ext uri="{9D8B030D-6E8A-4147-A177-3AD203B41FA5}">
                      <a16:colId xmlns:a16="http://schemas.microsoft.com/office/drawing/2014/main" val="20001"/>
                    </a:ext>
                  </a:extLst>
                </a:gridCol>
                <a:gridCol w="1337021">
                  <a:extLst>
                    <a:ext uri="{9D8B030D-6E8A-4147-A177-3AD203B41FA5}">
                      <a16:colId xmlns:a16="http://schemas.microsoft.com/office/drawing/2014/main" val="20002"/>
                    </a:ext>
                  </a:extLst>
                </a:gridCol>
                <a:gridCol w="935915">
                  <a:extLst>
                    <a:ext uri="{9D8B030D-6E8A-4147-A177-3AD203B41FA5}">
                      <a16:colId xmlns:a16="http://schemas.microsoft.com/office/drawing/2014/main" val="20003"/>
                    </a:ext>
                  </a:extLst>
                </a:gridCol>
              </a:tblGrid>
              <a:tr h="365970">
                <a:tc>
                  <a:txBody>
                    <a:bodyPr/>
                    <a:lstStyle/>
                    <a:p>
                      <a:r>
                        <a:rPr kumimoji="1" lang="ja-JP" altLang="en-US" sz="1800" dirty="0"/>
                        <a:t>発</a:t>
                      </a:r>
                      <a:r>
                        <a:rPr kumimoji="1" lang="en-US" altLang="ja-JP" sz="1800" dirty="0"/>
                        <a:t> </a:t>
                      </a:r>
                      <a:r>
                        <a:rPr kumimoji="1" lang="ja-JP" altLang="en-US" sz="1800" dirty="0"/>
                        <a:t>明</a:t>
                      </a:r>
                      <a:r>
                        <a:rPr kumimoji="1" lang="en-US" altLang="ja-JP" sz="1800" dirty="0"/>
                        <a:t> </a:t>
                      </a:r>
                      <a:r>
                        <a:rPr kumimoji="1" lang="ja-JP" altLang="en-US" sz="1800" dirty="0"/>
                        <a:t>者</a:t>
                      </a:r>
                    </a:p>
                  </a:txBody>
                  <a:tcPr marL="91461" marR="91461" marT="45746" marB="45746"/>
                </a:tc>
                <a:tc>
                  <a:txBody>
                    <a:bodyPr/>
                    <a:lstStyle/>
                    <a:p>
                      <a:r>
                        <a:rPr kumimoji="1" lang="ja-JP" altLang="en-US" sz="1800" dirty="0"/>
                        <a:t>年</a:t>
                      </a:r>
                    </a:p>
                  </a:txBody>
                  <a:tcPr marL="91461" marR="91461" marT="45746" marB="45746"/>
                </a:tc>
                <a:tc>
                  <a:txBody>
                    <a:bodyPr/>
                    <a:lstStyle/>
                    <a:p>
                      <a:r>
                        <a:rPr kumimoji="1" lang="ja-JP" altLang="en-US" sz="1800" dirty="0"/>
                        <a:t>機関の運動</a:t>
                      </a:r>
                    </a:p>
                  </a:txBody>
                  <a:tcPr marL="91461" marR="91461" marT="45746" marB="45746"/>
                </a:tc>
                <a:tc>
                  <a:txBody>
                    <a:bodyPr/>
                    <a:lstStyle/>
                    <a:p>
                      <a:r>
                        <a:rPr kumimoji="1" lang="ja-JP" altLang="en-US" sz="1800" dirty="0"/>
                        <a:t>熱効率</a:t>
                      </a:r>
                    </a:p>
                  </a:txBody>
                  <a:tcPr marL="91461" marR="91461" marT="45746" marB="45746"/>
                </a:tc>
                <a:extLst>
                  <a:ext uri="{0D108BD9-81ED-4DB2-BD59-A6C34878D82A}">
                    <a16:rowId xmlns:a16="http://schemas.microsoft.com/office/drawing/2014/main" val="10000"/>
                  </a:ext>
                </a:extLst>
              </a:tr>
              <a:tr h="371053">
                <a:tc>
                  <a:txBody>
                    <a:bodyPr/>
                    <a:lstStyle/>
                    <a:p>
                      <a:r>
                        <a:rPr kumimoji="1" lang="en-US" altLang="ja-JP" sz="1800" dirty="0"/>
                        <a:t>T. </a:t>
                      </a:r>
                      <a:r>
                        <a:rPr kumimoji="1" lang="ja-JP" altLang="en-US" sz="1800" dirty="0"/>
                        <a:t>ニューコメン</a:t>
                      </a:r>
                    </a:p>
                  </a:txBody>
                  <a:tcPr marL="91461" marR="91461" marT="45746" marB="45746"/>
                </a:tc>
                <a:tc>
                  <a:txBody>
                    <a:bodyPr/>
                    <a:lstStyle/>
                    <a:p>
                      <a:r>
                        <a:rPr kumimoji="1" lang="en-US" altLang="ja-JP" sz="1800" dirty="0"/>
                        <a:t>1712</a:t>
                      </a:r>
                      <a:endParaRPr kumimoji="1" lang="ja-JP" altLang="en-US" sz="1800" dirty="0"/>
                    </a:p>
                  </a:txBody>
                  <a:tcPr marL="91461" marR="91461" marT="45746" marB="45746"/>
                </a:tc>
                <a:tc>
                  <a:txBody>
                    <a:bodyPr/>
                    <a:lstStyle/>
                    <a:p>
                      <a:r>
                        <a:rPr kumimoji="1" lang="ja-JP" altLang="en-US" sz="1800" dirty="0"/>
                        <a:t>往復</a:t>
                      </a:r>
                    </a:p>
                  </a:txBody>
                  <a:tcPr marL="91461" marR="91461" marT="45746" marB="45746"/>
                </a:tc>
                <a:tc>
                  <a:txBody>
                    <a:bodyPr/>
                    <a:lstStyle/>
                    <a:p>
                      <a:r>
                        <a:rPr kumimoji="1" lang="en-US" altLang="ja-JP" sz="1800" dirty="0"/>
                        <a:t>1 %</a:t>
                      </a:r>
                      <a:endParaRPr kumimoji="1" lang="ja-JP" altLang="en-US" sz="1800" dirty="0"/>
                    </a:p>
                  </a:txBody>
                  <a:tcPr marL="91461" marR="91461" marT="45746" marB="45746"/>
                </a:tc>
                <a:extLst>
                  <a:ext uri="{0D108BD9-81ED-4DB2-BD59-A6C34878D82A}">
                    <a16:rowId xmlns:a16="http://schemas.microsoft.com/office/drawing/2014/main" val="10001"/>
                  </a:ext>
                </a:extLst>
              </a:tr>
              <a:tr h="371053">
                <a:tc>
                  <a:txBody>
                    <a:bodyPr/>
                    <a:lstStyle/>
                    <a:p>
                      <a:r>
                        <a:rPr kumimoji="1" lang="en-US" altLang="ja-JP" sz="1800" dirty="0"/>
                        <a:t>J. </a:t>
                      </a:r>
                      <a:r>
                        <a:rPr kumimoji="1" lang="ja-JP" altLang="en-US" sz="1800" dirty="0"/>
                        <a:t>ワット</a:t>
                      </a:r>
                    </a:p>
                  </a:txBody>
                  <a:tcPr marL="91461" marR="91461" marT="45746" marB="45746"/>
                </a:tc>
                <a:tc>
                  <a:txBody>
                    <a:bodyPr/>
                    <a:lstStyle/>
                    <a:p>
                      <a:r>
                        <a:rPr kumimoji="1" lang="en-US" altLang="ja-JP" sz="1800" dirty="0"/>
                        <a:t>1769</a:t>
                      </a:r>
                      <a:endParaRPr kumimoji="1" lang="ja-JP" altLang="en-US" sz="1800" dirty="0"/>
                    </a:p>
                  </a:txBody>
                  <a:tcPr marL="91461" marR="91461" marT="45746" marB="45746"/>
                </a:tc>
                <a:tc>
                  <a:txBody>
                    <a:bodyPr/>
                    <a:lstStyle/>
                    <a:p>
                      <a:r>
                        <a:rPr kumimoji="1" lang="ja-JP" altLang="en-US" sz="1800" dirty="0"/>
                        <a:t>往復</a:t>
                      </a:r>
                      <a:r>
                        <a:rPr kumimoji="1" lang="en-US" altLang="ja-JP" sz="1800" dirty="0"/>
                        <a:t>/</a:t>
                      </a:r>
                      <a:r>
                        <a:rPr kumimoji="1" lang="ja-JP" altLang="en-US" sz="1800" dirty="0"/>
                        <a:t>回転</a:t>
                      </a:r>
                    </a:p>
                  </a:txBody>
                  <a:tcPr marL="91461" marR="91461" marT="45746" marB="45746"/>
                </a:tc>
                <a:tc>
                  <a:txBody>
                    <a:bodyPr/>
                    <a:lstStyle/>
                    <a:p>
                      <a:r>
                        <a:rPr kumimoji="1" lang="ja-JP" altLang="ja-JP" sz="1800" dirty="0"/>
                        <a:t>4</a:t>
                      </a:r>
                      <a:r>
                        <a:rPr kumimoji="1" lang="en-US" altLang="ja-JP" sz="1800" dirty="0"/>
                        <a:t> %</a:t>
                      </a:r>
                      <a:endParaRPr kumimoji="1" lang="ja-JP" altLang="en-US" sz="1800" dirty="0"/>
                    </a:p>
                  </a:txBody>
                  <a:tcPr marL="91461" marR="91461" marT="45746" marB="45746"/>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0000">
              <a:srgbClr val="1B8FFF"/>
            </a:gs>
          </a:gsLst>
          <a:lin ang="16200000" scaled="0"/>
          <a:tileRect/>
        </a:gradFill>
        <a:effectLst/>
      </p:bgPr>
    </p:bg>
    <p:spTree>
      <p:nvGrpSpPr>
        <p:cNvPr id="1" name=""/>
        <p:cNvGrpSpPr/>
        <p:nvPr/>
      </p:nvGrpSpPr>
      <p:grpSpPr>
        <a:xfrm>
          <a:off x="0" y="0"/>
          <a:ext cx="0" cy="0"/>
          <a:chOff x="0" y="0"/>
          <a:chExt cx="0" cy="0"/>
        </a:xfrm>
      </p:grpSpPr>
      <p:sp>
        <p:nvSpPr>
          <p:cNvPr id="53250" name="タイトル 1"/>
          <p:cNvSpPr>
            <a:spLocks noGrp="1"/>
          </p:cNvSpPr>
          <p:nvPr>
            <p:ph type="title"/>
          </p:nvPr>
        </p:nvSpPr>
        <p:spPr>
          <a:xfrm>
            <a:off x="404813" y="0"/>
            <a:ext cx="8550275" cy="1019175"/>
          </a:xfrm>
        </p:spPr>
        <p:txBody>
          <a:bodyPr/>
          <a:lstStyle/>
          <a:p>
            <a:r>
              <a:rPr lang="ja-JP" altLang="en-US">
                <a:solidFill>
                  <a:srgbClr val="FFFFFF"/>
                </a:solidFill>
                <a:latin typeface="Calibri" charset="0"/>
                <a:ea typeface="ＭＳ Ｐゴシック" charset="0"/>
              </a:rPr>
              <a:t>発電機の登場</a:t>
            </a:r>
          </a:p>
        </p:txBody>
      </p:sp>
      <p:pic>
        <p:nvPicPr>
          <p:cNvPr id="53251"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1265238"/>
            <a:ext cx="2662237"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20775"/>
            <a:ext cx="1695450" cy="225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4788" y="1465263"/>
            <a:ext cx="2400300" cy="354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3122613"/>
            <a:ext cx="1501775" cy="188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テキスト ボックス 3"/>
          <p:cNvSpPr txBox="1">
            <a:spLocks noChangeArrowheads="1"/>
          </p:cNvSpPr>
          <p:nvPr/>
        </p:nvSpPr>
        <p:spPr bwMode="auto">
          <a:xfrm>
            <a:off x="1776413" y="5454650"/>
            <a:ext cx="71786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dirty="0">
                <a:latin typeface="+mn-ea"/>
                <a:ea typeface="+mn-ea"/>
              </a:rPr>
              <a:t>トーマス・エジソンの直流</a:t>
            </a:r>
            <a:r>
              <a:rPr lang="en-US" altLang="ja-JP" dirty="0">
                <a:latin typeface="+mn-ea"/>
                <a:ea typeface="+mn-ea"/>
              </a:rPr>
              <a:t>110 V</a:t>
            </a:r>
            <a:r>
              <a:rPr lang="ja-JP" altLang="en-US" dirty="0">
                <a:latin typeface="+mn-ea"/>
                <a:ea typeface="+mn-ea"/>
              </a:rPr>
              <a:t>発電</a:t>
            </a:r>
            <a:r>
              <a:rPr lang="en-US" altLang="ja-JP" dirty="0">
                <a:latin typeface="+mn-ea"/>
                <a:ea typeface="+mn-ea"/>
              </a:rPr>
              <a:t>/</a:t>
            </a:r>
            <a:r>
              <a:rPr lang="ja-JP" altLang="en-US" dirty="0">
                <a:latin typeface="+mn-ea"/>
                <a:ea typeface="+mn-ea"/>
              </a:rPr>
              <a:t>送電（</a:t>
            </a:r>
            <a:r>
              <a:rPr lang="en-US" altLang="ja-JP" dirty="0">
                <a:latin typeface="+mn-ea"/>
                <a:ea typeface="+mn-ea"/>
              </a:rPr>
              <a:t>1882</a:t>
            </a:r>
            <a:r>
              <a:rPr lang="ja-JP" altLang="en-US" dirty="0">
                <a:latin typeface="+mn-ea"/>
                <a:ea typeface="+mn-ea"/>
              </a:rPr>
              <a:t>年）</a:t>
            </a:r>
            <a:endParaRPr lang="en-US" altLang="ja-JP" dirty="0">
              <a:latin typeface="+mn-ea"/>
              <a:ea typeface="+mn-ea"/>
            </a:endParaRPr>
          </a:p>
          <a:p>
            <a:pPr>
              <a:defRPr/>
            </a:pPr>
            <a:r>
              <a:rPr lang="ja-JP" altLang="ja-JP" dirty="0"/>
              <a:t>熱効率η</a:t>
            </a:r>
            <a:r>
              <a:rPr lang="ja-JP" altLang="en-US" dirty="0"/>
              <a:t>は</a:t>
            </a:r>
            <a:r>
              <a:rPr lang="en-US" altLang="ja-JP" dirty="0"/>
              <a:t>1.6%</a:t>
            </a:r>
            <a:r>
              <a:rPr lang="ja-JP" altLang="ja-JP" dirty="0"/>
              <a:t>しかなかった。 </a:t>
            </a:r>
            <a:endParaRPr lang="en-US" altLang="ja-JP" dirty="0"/>
          </a:p>
          <a:p>
            <a:pPr>
              <a:defRPr/>
            </a:pPr>
            <a:r>
              <a:rPr lang="ja-JP" altLang="ja-JP" dirty="0"/>
              <a:t>（η</a:t>
            </a:r>
            <a:r>
              <a:rPr lang="en-US" altLang="ja-JP" dirty="0"/>
              <a:t>= </a:t>
            </a:r>
            <a:r>
              <a:rPr lang="ja-JP" altLang="ja-JP" dirty="0"/>
              <a:t>仕事量（発電量）／入熱量（燃料流量×発熱量））</a:t>
            </a:r>
            <a:endParaRPr lang="ja-JP" altLang="en-US" dirty="0">
              <a:latin typeface="+mn-ea"/>
              <a:ea typeface="+mn-ea"/>
            </a:endParaRPr>
          </a:p>
        </p:txBody>
      </p:sp>
      <p:sp>
        <p:nvSpPr>
          <p:cNvPr id="53256" name="テキスト ボックス 1"/>
          <p:cNvSpPr txBox="1">
            <a:spLocks noChangeArrowheads="1"/>
          </p:cNvSpPr>
          <p:nvPr/>
        </p:nvSpPr>
        <p:spPr bwMode="auto">
          <a:xfrm>
            <a:off x="327025" y="3554413"/>
            <a:ext cx="278513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dirty="0"/>
              <a:t>電磁気学の父</a:t>
            </a:r>
            <a:endParaRPr lang="en-US" altLang="ja-JP" dirty="0"/>
          </a:p>
          <a:p>
            <a:r>
              <a:rPr lang="ja-JP" altLang="en-US" dirty="0"/>
              <a:t>マイケル・ファラデー</a:t>
            </a:r>
            <a:endParaRPr lang="en-US" altLang="ja-JP" dirty="0"/>
          </a:p>
          <a:p>
            <a:r>
              <a:rPr lang="en-US" altLang="ja-JP" dirty="0"/>
              <a:t>(1832</a:t>
            </a:r>
            <a:r>
              <a:rPr lang="ja-JP" altLang="en-US" dirty="0"/>
              <a:t>年</a:t>
            </a:r>
            <a:r>
              <a:rPr lang="en-US" altLang="ja-JP" dirty="0"/>
              <a:t>)</a:t>
            </a:r>
          </a:p>
          <a:p>
            <a:endParaRPr lang="ja-JP" altLang="en-US" dirty="0"/>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3000">
              <a:srgbClr val="1B8FFF"/>
            </a:gs>
          </a:gsLst>
          <a:lin ang="16200000" scaled="0"/>
          <a:tileRect/>
        </a:gradFill>
        <a:effectLst/>
      </p:bgPr>
    </p:bg>
    <p:spTree>
      <p:nvGrpSpPr>
        <p:cNvPr id="1" name=""/>
        <p:cNvGrpSpPr/>
        <p:nvPr/>
      </p:nvGrpSpPr>
      <p:grpSpPr>
        <a:xfrm>
          <a:off x="0" y="0"/>
          <a:ext cx="0" cy="0"/>
          <a:chOff x="0" y="0"/>
          <a:chExt cx="0" cy="0"/>
        </a:xfrm>
      </p:grpSpPr>
      <p:sp>
        <p:nvSpPr>
          <p:cNvPr id="54274" name="タイトル 1"/>
          <p:cNvSpPr>
            <a:spLocks noGrp="1"/>
          </p:cNvSpPr>
          <p:nvPr>
            <p:ph type="title"/>
          </p:nvPr>
        </p:nvSpPr>
        <p:spPr>
          <a:xfrm>
            <a:off x="457200" y="0"/>
            <a:ext cx="8229600" cy="1003300"/>
          </a:xfrm>
        </p:spPr>
        <p:txBody>
          <a:bodyPr/>
          <a:lstStyle/>
          <a:p>
            <a:pPr algn="l"/>
            <a:r>
              <a:rPr lang="en-US" altLang="ja-JP" sz="4000">
                <a:latin typeface="Calibri" charset="0"/>
                <a:ea typeface="ＭＳ Ｐゴシック" charset="0"/>
              </a:rPr>
              <a:t>         </a:t>
            </a:r>
            <a:r>
              <a:rPr lang="ja-JP" altLang="en-US" sz="4000">
                <a:solidFill>
                  <a:srgbClr val="FFFFFF"/>
                </a:solidFill>
                <a:latin typeface="Calibri" charset="0"/>
                <a:ea typeface="ＭＳ Ｐゴシック" charset="0"/>
              </a:rPr>
              <a:t>空気を液化し分け取る</a:t>
            </a:r>
          </a:p>
        </p:txBody>
      </p:sp>
      <p:pic>
        <p:nvPicPr>
          <p:cNvPr id="5427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4830763"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3097213"/>
            <a:ext cx="3702050"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3063" y="384175"/>
            <a:ext cx="1954212"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テキスト ボックス 1"/>
          <p:cNvSpPr txBox="1">
            <a:spLocks noChangeArrowheads="1"/>
          </p:cNvSpPr>
          <p:nvPr/>
        </p:nvSpPr>
        <p:spPr bwMode="auto">
          <a:xfrm>
            <a:off x="6723063" y="2940050"/>
            <a:ext cx="2133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カール</a:t>
            </a:r>
            <a:r>
              <a:rPr lang="en-US" altLang="ja-JP" sz="1800"/>
              <a:t> </a:t>
            </a:r>
            <a:r>
              <a:rPr lang="ja-JP" altLang="en-US" sz="1800"/>
              <a:t>フォン</a:t>
            </a:r>
            <a:r>
              <a:rPr lang="en-US" altLang="ja-JP" sz="1800"/>
              <a:t> </a:t>
            </a:r>
            <a:r>
              <a:rPr lang="ja-JP" altLang="en-US" sz="1800"/>
              <a:t>リンデ</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7475"/>
            <a:ext cx="8564563" cy="1273175"/>
          </a:xfrm>
        </p:spPr>
        <p:txBody>
          <a:bodyPr rtlCol="0">
            <a:normAutofit/>
          </a:bodyPr>
          <a:lstStyle/>
          <a:p>
            <a:pPr fontAlgn="auto">
              <a:spcAft>
                <a:spcPts val="0"/>
              </a:spcAft>
              <a:defRPr/>
            </a:pPr>
            <a:r>
              <a:rPr lang="ja-JP" altLang="en-US" sz="4000" dirty="0">
                <a:solidFill>
                  <a:srgbClr val="FFFFFF"/>
                </a:solidFill>
                <a:cs typeface="+mj-cs"/>
              </a:rPr>
              <a:t>窒素の登場</a:t>
            </a:r>
            <a:r>
              <a:rPr lang="ja-JP" altLang="en-US" dirty="0">
                <a:solidFill>
                  <a:srgbClr val="FFFFFF"/>
                </a:solidFill>
                <a:cs typeface="+mj-cs"/>
              </a:rPr>
              <a:t>　　</a:t>
            </a:r>
            <a:r>
              <a:rPr lang="ja-JP" altLang="en-US" sz="3200" dirty="0">
                <a:solidFill>
                  <a:srgbClr val="FFFFFF"/>
                </a:solidFill>
                <a:latin typeface="+mn-ea"/>
                <a:ea typeface="+mn-ea"/>
                <a:cs typeface="+mj-cs"/>
              </a:rPr>
              <a:t>空気中に最も豊富にある</a:t>
            </a:r>
            <a:r>
              <a:rPr lang="en-US" altLang="ja-JP" sz="3200" dirty="0">
                <a:solidFill>
                  <a:srgbClr val="FFFFFF"/>
                </a:solidFill>
                <a:latin typeface="+mn-ea"/>
                <a:ea typeface="+mn-ea"/>
                <a:cs typeface="+mj-cs"/>
              </a:rPr>
              <a:t>N</a:t>
            </a:r>
            <a:r>
              <a:rPr lang="en-US" altLang="ja-JP" sz="3200" baseline="-25000" dirty="0">
                <a:solidFill>
                  <a:srgbClr val="FFFFFF"/>
                </a:solidFill>
                <a:latin typeface="+mn-ea"/>
                <a:ea typeface="+mn-ea"/>
                <a:cs typeface="+mj-cs"/>
              </a:rPr>
              <a:t>2</a:t>
            </a:r>
            <a:r>
              <a:rPr lang="ja-JP" altLang="en-US" sz="3200" dirty="0">
                <a:solidFill>
                  <a:srgbClr val="FFFFFF"/>
                </a:solidFill>
                <a:latin typeface="+mn-ea"/>
                <a:ea typeface="+mn-ea"/>
                <a:cs typeface="+mj-cs"/>
              </a:rPr>
              <a:t>を</a:t>
            </a:r>
            <a:r>
              <a:rPr lang="en-US" altLang="ja-JP" sz="3200" dirty="0">
                <a:solidFill>
                  <a:srgbClr val="FFFFFF"/>
                </a:solidFill>
                <a:latin typeface="+mn-ea"/>
                <a:ea typeface="+mn-ea"/>
                <a:cs typeface="+mj-cs"/>
              </a:rPr>
              <a:t> </a:t>
            </a:r>
            <a:br>
              <a:rPr lang="en-US" altLang="ja-JP" sz="3200" dirty="0">
                <a:solidFill>
                  <a:srgbClr val="FFFFFF"/>
                </a:solidFill>
                <a:latin typeface="+mn-ea"/>
                <a:ea typeface="+mn-ea"/>
                <a:cs typeface="+mj-cs"/>
              </a:rPr>
            </a:br>
            <a:r>
              <a:rPr lang="en-US" altLang="ja-JP" sz="3200" dirty="0">
                <a:solidFill>
                  <a:srgbClr val="FFFFFF"/>
                </a:solidFill>
                <a:latin typeface="+mn-ea"/>
                <a:ea typeface="+mn-ea"/>
                <a:cs typeface="+mj-cs"/>
              </a:rPr>
              <a:t>        </a:t>
            </a:r>
            <a:r>
              <a:rPr lang="ja-JP" altLang="en-US" sz="3200" dirty="0">
                <a:solidFill>
                  <a:srgbClr val="FFFFFF"/>
                </a:solidFill>
                <a:latin typeface="+mn-ea"/>
                <a:ea typeface="+mn-ea"/>
                <a:cs typeface="+mj-cs"/>
              </a:rPr>
              <a:t>　</a:t>
            </a:r>
            <a:r>
              <a:rPr lang="en-US" altLang="ja-JP" sz="3200" dirty="0">
                <a:solidFill>
                  <a:srgbClr val="FFFFFF"/>
                </a:solidFill>
                <a:latin typeface="+mn-ea"/>
                <a:ea typeface="+mn-ea"/>
                <a:cs typeface="+mj-cs"/>
              </a:rPr>
              <a:t> </a:t>
            </a:r>
            <a:r>
              <a:rPr lang="ja-JP" altLang="en-US" sz="3200" dirty="0">
                <a:solidFill>
                  <a:srgbClr val="FFFFFF"/>
                </a:solidFill>
                <a:latin typeface="+mn-ea"/>
                <a:ea typeface="+mn-ea"/>
                <a:cs typeface="+mj-cs"/>
              </a:rPr>
              <a:t>肥料にできないか</a:t>
            </a:r>
          </a:p>
        </p:txBody>
      </p:sp>
      <p:pic>
        <p:nvPicPr>
          <p:cNvPr id="55299"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2813" y="2185988"/>
            <a:ext cx="1978025" cy="279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図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3130550"/>
            <a:ext cx="1985962"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テキスト ボックス 8"/>
          <p:cNvSpPr txBox="1">
            <a:spLocks noChangeArrowheads="1"/>
          </p:cNvSpPr>
          <p:nvPr/>
        </p:nvSpPr>
        <p:spPr bwMode="auto">
          <a:xfrm>
            <a:off x="4379913" y="4984750"/>
            <a:ext cx="464185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生育している大豆とその根粒</a:t>
            </a:r>
            <a:r>
              <a:rPr lang="en-US" sz="1800"/>
              <a:t>菌</a:t>
            </a:r>
            <a:endParaRPr lang="en-US" altLang="ja-JP" sz="1800"/>
          </a:p>
          <a:p>
            <a:r>
              <a:rPr lang="en-US" altLang="ja-JP" sz="1800"/>
              <a:t>[1013hPa (1</a:t>
            </a:r>
            <a:r>
              <a:rPr lang="ja-JP" altLang="en-US" sz="1800"/>
              <a:t>気圧</a:t>
            </a:r>
            <a:r>
              <a:rPr lang="en-US" altLang="ja-JP" sz="1800"/>
              <a:t>)</a:t>
            </a:r>
            <a:r>
              <a:rPr lang="ja-JP" altLang="en-US" sz="1800"/>
              <a:t>、常温、ニトロゲナーゼという</a:t>
            </a:r>
            <a:endParaRPr lang="en-US" altLang="ja-JP" sz="1800"/>
          </a:p>
          <a:p>
            <a:r>
              <a:rPr lang="ja-JP" altLang="en-US" sz="1800"/>
              <a:t>活性中心に</a:t>
            </a:r>
            <a:r>
              <a:rPr lang="en-US" altLang="ja-JP" sz="1800"/>
              <a:t>Mo</a:t>
            </a:r>
            <a:r>
              <a:rPr lang="ja-JP" altLang="en-US" sz="1800"/>
              <a:t>を含む酵素が使われている</a:t>
            </a:r>
            <a:r>
              <a:rPr lang="en-US" altLang="ja-JP" sz="1800"/>
              <a:t>]</a:t>
            </a:r>
          </a:p>
          <a:p>
            <a:endParaRPr lang="en-US" altLang="ja-JP" sz="1800"/>
          </a:p>
          <a:p>
            <a:r>
              <a:rPr lang="en-US" altLang="ja-JP" sz="1800"/>
              <a:t>N</a:t>
            </a:r>
            <a:r>
              <a:rPr lang="en-US" altLang="ja-JP" sz="1800" baseline="-25000"/>
              <a:t>2</a:t>
            </a:r>
            <a:r>
              <a:rPr lang="en-US" altLang="ja-JP" sz="1800"/>
              <a:t> + 8H</a:t>
            </a:r>
            <a:r>
              <a:rPr lang="en-US" altLang="ja-JP" sz="1800" baseline="30000"/>
              <a:t>+</a:t>
            </a:r>
            <a:r>
              <a:rPr lang="en-US" altLang="ja-JP" sz="1800"/>
              <a:t> + 8e</a:t>
            </a:r>
            <a:r>
              <a:rPr lang="en-US" altLang="ja-JP" sz="1800" baseline="30000"/>
              <a:t>-</a:t>
            </a:r>
            <a:r>
              <a:rPr lang="en-US" altLang="ja-JP" sz="1800"/>
              <a:t> + 16Mg-ATP </a:t>
            </a:r>
          </a:p>
          <a:p>
            <a:r>
              <a:rPr lang="ja-JP" altLang="en-US" sz="1800"/>
              <a:t>　　　　　　　　</a:t>
            </a:r>
            <a:r>
              <a:rPr lang="ja-JP" sz="1800"/>
              <a:t>→</a:t>
            </a:r>
            <a:r>
              <a:rPr lang="ja-JP" altLang="en-US" sz="1800"/>
              <a:t>　</a:t>
            </a:r>
            <a:r>
              <a:rPr lang="en-US" altLang="ja-JP" sz="1800"/>
              <a:t>2NH</a:t>
            </a:r>
            <a:r>
              <a:rPr lang="en-US" altLang="ja-JP" sz="1800" baseline="-25000"/>
              <a:t>3</a:t>
            </a:r>
            <a:r>
              <a:rPr lang="en-US" altLang="ja-JP" sz="1800"/>
              <a:t> + H</a:t>
            </a:r>
            <a:r>
              <a:rPr lang="en-US" altLang="ja-JP" sz="1800" baseline="-25000"/>
              <a:t>2</a:t>
            </a:r>
            <a:r>
              <a:rPr lang="en-US" altLang="ja-JP" sz="1800"/>
              <a:t> + 16Mg-ADP + 16Pi</a:t>
            </a:r>
            <a:r>
              <a:rPr lang="ja-JP" sz="1800"/>
              <a:t> </a:t>
            </a:r>
            <a:endParaRPr lang="en-US" altLang="ja-JP" sz="1800"/>
          </a:p>
        </p:txBody>
      </p:sp>
      <p:sp>
        <p:nvSpPr>
          <p:cNvPr id="55302" name="テキスト ボックス 2"/>
          <p:cNvSpPr txBox="1">
            <a:spLocks noChangeArrowheads="1"/>
          </p:cNvSpPr>
          <p:nvPr/>
        </p:nvSpPr>
        <p:spPr bwMode="auto">
          <a:xfrm>
            <a:off x="171450" y="3400425"/>
            <a:ext cx="2271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a:t>1) </a:t>
            </a:r>
            <a:r>
              <a:rPr lang="ja-JP" altLang="en-US"/>
              <a:t>雷</a:t>
            </a:r>
            <a:r>
              <a:rPr lang="ja-JP" altLang="en-US" sz="1800"/>
              <a:t>　（稲光、稲妻）</a:t>
            </a:r>
            <a:endParaRPr lang="en-US" altLang="ja-JP" sz="1800"/>
          </a:p>
        </p:txBody>
      </p:sp>
      <p:pic>
        <p:nvPicPr>
          <p:cNvPr id="55303"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886200"/>
            <a:ext cx="3241675"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4" name="テキスト ボックス 2"/>
          <p:cNvSpPr txBox="1">
            <a:spLocks noChangeArrowheads="1"/>
          </p:cNvSpPr>
          <p:nvPr/>
        </p:nvSpPr>
        <p:spPr bwMode="auto">
          <a:xfrm>
            <a:off x="4179888" y="1603375"/>
            <a:ext cx="299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a:t>2) </a:t>
            </a:r>
            <a:r>
              <a:rPr lang="ja-JP" altLang="en-US"/>
              <a:t>バクテリアと藍藻類</a:t>
            </a:r>
          </a:p>
        </p:txBody>
      </p:sp>
      <p:pic>
        <p:nvPicPr>
          <p:cNvPr id="55305"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760413"/>
            <a:ext cx="13970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6"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1863" y="760413"/>
            <a:ext cx="1379537"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7" name="テキスト ボックス 2"/>
          <p:cNvSpPr txBox="1">
            <a:spLocks noChangeArrowheads="1"/>
          </p:cNvSpPr>
          <p:nvPr/>
        </p:nvSpPr>
        <p:spPr bwMode="auto">
          <a:xfrm>
            <a:off x="0" y="2711450"/>
            <a:ext cx="4494213"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マルサス</a:t>
            </a:r>
            <a:r>
              <a:rPr lang="en-US" altLang="ja-JP" sz="1800"/>
              <a:t> 『</a:t>
            </a:r>
            <a:r>
              <a:rPr lang="ja-JP" altLang="en-US" sz="1800"/>
              <a:t>人口論</a:t>
            </a:r>
            <a:r>
              <a:rPr lang="en-US" altLang="ja-JP" sz="1800"/>
              <a:t>』</a:t>
            </a:r>
            <a:r>
              <a:rPr lang="ja-JP" altLang="en-US" sz="1800"/>
              <a:t>　</a:t>
            </a:r>
            <a:r>
              <a:rPr lang="en-US" altLang="ja-JP" sz="1800"/>
              <a:t> </a:t>
            </a:r>
            <a:r>
              <a:rPr lang="ja-JP" altLang="en-US" sz="1800"/>
              <a:t>クルックス卿</a:t>
            </a:r>
            <a:r>
              <a:rPr lang="en-US" altLang="ja-JP" sz="1800"/>
              <a:t> ”20</a:t>
            </a:r>
            <a:r>
              <a:rPr lang="ja-JP" altLang="en-US" sz="1800"/>
              <a:t>世紀</a:t>
            </a:r>
            <a:endParaRPr lang="en-US" altLang="ja-JP" sz="1800"/>
          </a:p>
          <a:p>
            <a:r>
              <a:rPr lang="ja-JP" altLang="en-US" sz="1800"/>
              <a:t>　　</a:t>
            </a:r>
            <a:r>
              <a:rPr lang="en-US" altLang="ja-JP" sz="1800"/>
              <a:t> (1798</a:t>
            </a:r>
            <a:r>
              <a:rPr lang="ja-JP" altLang="en-US" sz="1800"/>
              <a:t>年</a:t>
            </a:r>
            <a:r>
              <a:rPr lang="en-US" altLang="ja-JP" sz="1800"/>
              <a:t>) </a:t>
            </a:r>
            <a:r>
              <a:rPr lang="ja-JP" altLang="en-US" sz="1800"/>
              <a:t>　　　　　　の科学者の責務</a:t>
            </a:r>
            <a:r>
              <a:rPr lang="en-US" altLang="ja-JP" sz="1800"/>
              <a:t>”  </a:t>
            </a:r>
          </a:p>
          <a:p>
            <a:r>
              <a:rPr lang="ja-JP" altLang="en-US" sz="1800"/>
              <a:t>　　　　　　　　　　　　　　　</a:t>
            </a:r>
            <a:r>
              <a:rPr lang="en-US" altLang="ja-JP" sz="1800"/>
              <a:t>    (1896</a:t>
            </a:r>
            <a:r>
              <a:rPr lang="ja-JP" altLang="en-US" sz="1800"/>
              <a:t>年</a:t>
            </a:r>
            <a:r>
              <a:rPr lang="en-US" altLang="ja-JP" sz="1800"/>
              <a:t>)</a:t>
            </a:r>
            <a:endParaRPr lang="ja-JP" altLang="en-US" sz="1800"/>
          </a:p>
        </p:txBody>
      </p:sp>
      <p:sp>
        <p:nvSpPr>
          <p:cNvPr id="3" name="正方形/長方形 2"/>
          <p:cNvSpPr/>
          <p:nvPr/>
        </p:nvSpPr>
        <p:spPr>
          <a:xfrm>
            <a:off x="171450" y="3862388"/>
            <a:ext cx="3433763" cy="3084512"/>
          </a:xfrm>
          <a:prstGeom prst="rect">
            <a:avLst/>
          </a:prstGeom>
          <a:solidFill>
            <a:schemeClr val="bg1"/>
          </a:solidFill>
        </p:spPr>
        <p:txBody>
          <a:bodyPr>
            <a:spAutoFit/>
          </a:bodyPr>
          <a:lstStyle/>
          <a:p>
            <a:pPr>
              <a:defRPr/>
            </a:pPr>
            <a:r>
              <a:rPr lang="en-US" altLang="ja-JP" sz="2400" dirty="0">
                <a:latin typeface="+mn-ea"/>
                <a:ea typeface="+mn-ea"/>
              </a:rPr>
              <a:t>    </a:t>
            </a:r>
            <a:r>
              <a:rPr lang="ja-JP" altLang="en-US" dirty="0">
                <a:latin typeface="+mn-ea"/>
                <a:ea typeface="+mn-ea"/>
              </a:rPr>
              <a:t>高電圧</a:t>
            </a:r>
            <a:endParaRPr lang="en-US" altLang="ja-JP" dirty="0">
              <a:latin typeface="+mn-ea"/>
              <a:ea typeface="+mn-ea"/>
            </a:endParaRPr>
          </a:p>
          <a:p>
            <a:pPr>
              <a:defRPr/>
            </a:pPr>
            <a:r>
              <a:rPr lang="en-US" altLang="ja-JP" sz="2400" dirty="0">
                <a:latin typeface="+mn-ea"/>
                <a:ea typeface="+mn-ea"/>
              </a:rPr>
              <a:t>O</a:t>
            </a:r>
            <a:r>
              <a:rPr lang="en-US" altLang="ja-JP" sz="2400" baseline="-25000" dirty="0">
                <a:latin typeface="+mn-ea"/>
                <a:ea typeface="+mn-ea"/>
              </a:rPr>
              <a:t>2</a:t>
            </a:r>
            <a:r>
              <a:rPr lang="en-US" altLang="ja-JP" sz="2400" dirty="0">
                <a:latin typeface="+mn-ea"/>
                <a:ea typeface="+mn-ea"/>
              </a:rPr>
              <a:t>  </a:t>
            </a:r>
            <a:r>
              <a:rPr lang="ja-JP" altLang="ja-JP" sz="2400" dirty="0">
                <a:latin typeface="+mn-ea"/>
                <a:ea typeface="+mn-ea"/>
              </a:rPr>
              <a:t>→</a:t>
            </a:r>
            <a:r>
              <a:rPr lang="en-US" altLang="ja-JP" sz="2400" dirty="0">
                <a:latin typeface="+mn-ea"/>
                <a:ea typeface="+mn-ea"/>
              </a:rPr>
              <a:t>   O + O       (1)</a:t>
            </a:r>
          </a:p>
          <a:p>
            <a:pPr>
              <a:defRPr/>
            </a:pPr>
            <a:r>
              <a:rPr lang="en-US" altLang="ja-JP" sz="2400" dirty="0">
                <a:latin typeface="+mn-ea"/>
                <a:ea typeface="+mn-ea"/>
              </a:rPr>
              <a:t>O + N</a:t>
            </a:r>
            <a:r>
              <a:rPr lang="en-US" altLang="ja-JP" sz="2400" baseline="-25000" dirty="0">
                <a:latin typeface="+mn-ea"/>
                <a:ea typeface="+mn-ea"/>
              </a:rPr>
              <a:t>2 </a:t>
            </a:r>
            <a:r>
              <a:rPr lang="en-US" altLang="ja-JP" sz="2400" dirty="0">
                <a:latin typeface="+mn-ea"/>
                <a:ea typeface="+mn-ea"/>
              </a:rPr>
              <a:t> </a:t>
            </a:r>
            <a:r>
              <a:rPr lang="ja-JP" altLang="ja-JP" sz="2400" dirty="0">
                <a:latin typeface="+mn-ea"/>
                <a:ea typeface="+mn-ea"/>
              </a:rPr>
              <a:t>→</a:t>
            </a:r>
            <a:r>
              <a:rPr lang="en-US" altLang="ja-JP" sz="2400" dirty="0">
                <a:latin typeface="+mn-ea"/>
                <a:ea typeface="+mn-ea"/>
              </a:rPr>
              <a:t> NO + N  (2)</a:t>
            </a:r>
            <a:r>
              <a:rPr lang="ja-JP" altLang="en-US" sz="2400" dirty="0">
                <a:latin typeface="+mn-ea"/>
                <a:ea typeface="+mn-ea"/>
              </a:rPr>
              <a:t>　　</a:t>
            </a:r>
            <a:endParaRPr lang="en-US" altLang="ja-JP" sz="2400" dirty="0">
              <a:latin typeface="+mn-ea"/>
              <a:ea typeface="+mn-ea"/>
            </a:endParaRPr>
          </a:p>
          <a:p>
            <a:pPr>
              <a:defRPr/>
            </a:pPr>
            <a:r>
              <a:rPr lang="en-US" altLang="ja-JP" sz="2400" dirty="0">
                <a:latin typeface="+mn-ea"/>
                <a:ea typeface="+mn-ea"/>
              </a:rPr>
              <a:t>N + O</a:t>
            </a:r>
            <a:r>
              <a:rPr lang="en-US" altLang="ja-JP" sz="2400" baseline="-25000" dirty="0">
                <a:latin typeface="+mn-ea"/>
                <a:ea typeface="+mn-ea"/>
              </a:rPr>
              <a:t>2 </a:t>
            </a:r>
            <a:r>
              <a:rPr lang="ja-JP" altLang="ja-JP" sz="2400" dirty="0">
                <a:latin typeface="+mn-ea"/>
                <a:ea typeface="+mn-ea"/>
              </a:rPr>
              <a:t>→</a:t>
            </a:r>
            <a:r>
              <a:rPr lang="en-US" altLang="ja-JP" sz="2400" dirty="0">
                <a:latin typeface="+mn-ea"/>
                <a:ea typeface="+mn-ea"/>
              </a:rPr>
              <a:t> NO + O   (3)</a:t>
            </a:r>
          </a:p>
          <a:p>
            <a:pPr>
              <a:defRPr/>
            </a:pPr>
            <a:r>
              <a:rPr lang="en-US" altLang="ja-JP" sz="2400" dirty="0">
                <a:latin typeface="+mn-ea"/>
                <a:ea typeface="+mn-ea"/>
              </a:rPr>
              <a:t>N + OH </a:t>
            </a:r>
            <a:r>
              <a:rPr lang="ja-JP" altLang="ja-JP" sz="2400" dirty="0">
                <a:latin typeface="+mn-ea"/>
                <a:ea typeface="+mn-ea"/>
              </a:rPr>
              <a:t>→</a:t>
            </a:r>
            <a:r>
              <a:rPr lang="en-US" altLang="ja-JP" sz="2400" dirty="0">
                <a:latin typeface="+mn-ea"/>
                <a:ea typeface="+mn-ea"/>
              </a:rPr>
              <a:t> NO + H  (4)</a:t>
            </a:r>
            <a:r>
              <a:rPr lang="ja-JP" altLang="en-US" sz="2400" dirty="0">
                <a:latin typeface="+mn-ea"/>
                <a:ea typeface="+mn-ea"/>
              </a:rPr>
              <a:t>　　</a:t>
            </a:r>
            <a:endParaRPr lang="en-US" altLang="ja-JP" sz="2400" dirty="0">
              <a:latin typeface="+mn-ea"/>
              <a:ea typeface="+mn-ea"/>
            </a:endParaRPr>
          </a:p>
          <a:p>
            <a:pPr>
              <a:lnSpc>
                <a:spcPct val="60000"/>
              </a:lnSpc>
              <a:defRPr/>
            </a:pPr>
            <a:endParaRPr lang="en-US" altLang="ja-JP" sz="2400" dirty="0">
              <a:latin typeface="+mn-ea"/>
              <a:ea typeface="+mn-ea"/>
            </a:endParaRPr>
          </a:p>
          <a:p>
            <a:pPr>
              <a:defRPr/>
            </a:pPr>
            <a:r>
              <a:rPr lang="en-US" altLang="ja-JP" sz="2400" dirty="0">
                <a:latin typeface="+mn-ea"/>
                <a:ea typeface="+mn-ea"/>
              </a:rPr>
              <a:t>NO + O</a:t>
            </a:r>
            <a:r>
              <a:rPr lang="en-US" altLang="ja-JP" sz="2400" baseline="-25000" dirty="0">
                <a:latin typeface="+mn-ea"/>
                <a:ea typeface="+mn-ea"/>
              </a:rPr>
              <a:t>2</a:t>
            </a:r>
            <a:r>
              <a:rPr lang="en-US" altLang="ja-JP" sz="2400" dirty="0">
                <a:latin typeface="+mn-ea"/>
                <a:ea typeface="+mn-ea"/>
              </a:rPr>
              <a:t> </a:t>
            </a:r>
            <a:r>
              <a:rPr lang="ja-JP" altLang="ja-JP" sz="2400" dirty="0">
                <a:latin typeface="+mn-ea"/>
                <a:ea typeface="+mn-ea"/>
              </a:rPr>
              <a:t>→</a:t>
            </a:r>
            <a:r>
              <a:rPr lang="en-US" altLang="ja-JP" sz="2400" dirty="0">
                <a:latin typeface="+mn-ea"/>
                <a:ea typeface="+mn-ea"/>
              </a:rPr>
              <a:t> NO</a:t>
            </a:r>
            <a:r>
              <a:rPr lang="en-US" altLang="ja-JP" sz="2400" baseline="-25000" dirty="0">
                <a:latin typeface="+mn-ea"/>
                <a:ea typeface="+mn-ea"/>
              </a:rPr>
              <a:t>2</a:t>
            </a:r>
          </a:p>
          <a:p>
            <a:pPr>
              <a:defRPr/>
            </a:pPr>
            <a:r>
              <a:rPr lang="en-US" altLang="ja-JP" sz="2400" dirty="0">
                <a:latin typeface="+mn-ea"/>
                <a:ea typeface="+mn-ea"/>
              </a:rPr>
              <a:t>2NO</a:t>
            </a:r>
            <a:r>
              <a:rPr lang="en-US" altLang="ja-JP" sz="2400" baseline="-25000" dirty="0">
                <a:latin typeface="+mn-ea"/>
                <a:ea typeface="+mn-ea"/>
              </a:rPr>
              <a:t>2</a:t>
            </a:r>
            <a:r>
              <a:rPr lang="en-US" altLang="ja-JP" sz="2400" dirty="0">
                <a:latin typeface="+mn-ea"/>
                <a:ea typeface="+mn-ea"/>
              </a:rPr>
              <a:t>+ H</a:t>
            </a:r>
            <a:r>
              <a:rPr lang="en-US" altLang="ja-JP" sz="2400" baseline="-25000" dirty="0">
                <a:latin typeface="+mn-ea"/>
                <a:ea typeface="+mn-ea"/>
              </a:rPr>
              <a:t>2</a:t>
            </a:r>
            <a:r>
              <a:rPr lang="en-US" altLang="ja-JP" sz="2400" dirty="0">
                <a:latin typeface="+mn-ea"/>
                <a:ea typeface="+mn-ea"/>
              </a:rPr>
              <a:t>O </a:t>
            </a:r>
            <a:r>
              <a:rPr lang="ja-JP" altLang="ja-JP" sz="2400" dirty="0">
                <a:latin typeface="+mn-ea"/>
                <a:ea typeface="+mn-ea"/>
              </a:rPr>
              <a:t>→</a:t>
            </a:r>
            <a:r>
              <a:rPr lang="en-US" altLang="ja-JP" sz="2400" dirty="0">
                <a:latin typeface="+mn-ea"/>
                <a:ea typeface="+mn-ea"/>
              </a:rPr>
              <a:t>  2HNO</a:t>
            </a:r>
            <a:r>
              <a:rPr lang="en-US" altLang="ja-JP" sz="2400" baseline="-25000" dirty="0">
                <a:latin typeface="+mn-ea"/>
                <a:ea typeface="+mn-ea"/>
              </a:rPr>
              <a:t>3</a:t>
            </a:r>
          </a:p>
          <a:p>
            <a:pPr>
              <a:defRPr/>
            </a:pPr>
            <a:endParaRPr lang="en-US" altLang="ja-JP" baseline="-25000" dirty="0"/>
          </a:p>
        </p:txBody>
      </p:sp>
      <p:sp>
        <p:nvSpPr>
          <p:cNvPr id="55309" name="テキスト ボックス 3"/>
          <p:cNvSpPr txBox="1">
            <a:spLocks noChangeArrowheads="1"/>
          </p:cNvSpPr>
          <p:nvPr/>
        </p:nvSpPr>
        <p:spPr bwMode="auto">
          <a:xfrm>
            <a:off x="5162550" y="1073150"/>
            <a:ext cx="3668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solidFill>
                  <a:srgbClr val="FF0000"/>
                </a:solidFill>
              </a:rPr>
              <a:t>自然はすでにやっている！</a:t>
            </a:r>
          </a:p>
        </p:txBody>
      </p:sp>
      <p:pic>
        <p:nvPicPr>
          <p:cNvPr id="14" name="図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3988" y="3846513"/>
            <a:ext cx="345122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31745" name="タイトル 1"/>
          <p:cNvSpPr>
            <a:spLocks noGrp="1"/>
          </p:cNvSpPr>
          <p:nvPr>
            <p:ph type="title"/>
          </p:nvPr>
        </p:nvSpPr>
        <p:spPr>
          <a:xfrm>
            <a:off x="233363" y="0"/>
            <a:ext cx="8453437" cy="1143000"/>
          </a:xfrm>
        </p:spPr>
        <p:txBody>
          <a:bodyPr rtlCol="0">
            <a:normAutofit fontScale="90000"/>
          </a:bodyPr>
          <a:lstStyle/>
          <a:p>
            <a:pPr fontAlgn="auto">
              <a:spcAft>
                <a:spcPts val="0"/>
              </a:spcAft>
              <a:defRPr/>
            </a:pPr>
            <a:r>
              <a:rPr lang="ja-JP" altLang="en-US" sz="4000" baseline="30000" dirty="0">
                <a:solidFill>
                  <a:srgbClr val="FFFFFF"/>
                </a:solidFill>
                <a:latin typeface="+mj-ea"/>
                <a:cs typeface="+mj-cs"/>
              </a:rPr>
              <a:t>分子の事件簿</a:t>
            </a:r>
            <a:r>
              <a:rPr lang="en-US" altLang="ja-JP" sz="4000" baseline="30000" dirty="0">
                <a:solidFill>
                  <a:srgbClr val="FFFFFF"/>
                </a:solidFill>
                <a:latin typeface="+mj-ea"/>
                <a:cs typeface="+mj-cs"/>
              </a:rPr>
              <a:t>6</a:t>
            </a:r>
            <a:r>
              <a:rPr lang="en-US" altLang="ja-JP" sz="4000" dirty="0">
                <a:solidFill>
                  <a:srgbClr val="FFFFFF"/>
                </a:solidFill>
                <a:latin typeface="+mj-ea"/>
                <a:cs typeface="+mj-cs"/>
              </a:rPr>
              <a:t>  3) </a:t>
            </a:r>
            <a:r>
              <a:rPr lang="ja-JP" altLang="en-US" sz="4000" dirty="0">
                <a:solidFill>
                  <a:srgbClr val="FFFFFF"/>
                </a:solidFill>
                <a:latin typeface="Calibri" charset="0"/>
                <a:ea typeface="ＭＳ Ｐゴシック" charset="0"/>
                <a:cs typeface="+mj-cs"/>
              </a:rPr>
              <a:t>空気からのアンモニア合成</a:t>
            </a:r>
          </a:p>
        </p:txBody>
      </p:sp>
      <p:pic>
        <p:nvPicPr>
          <p:cNvPr id="56323"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976313"/>
            <a:ext cx="3048000" cy="362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5"/>
          <p:cNvSpPr txBox="1">
            <a:spLocks noChangeArrowheads="1"/>
          </p:cNvSpPr>
          <p:nvPr/>
        </p:nvSpPr>
        <p:spPr bwMode="auto">
          <a:xfrm>
            <a:off x="233363" y="4672013"/>
            <a:ext cx="3270250" cy="205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1800" dirty="0"/>
              <a:t>ハーバー・ボッシュ法</a:t>
            </a:r>
            <a:r>
              <a:rPr lang="en-US" altLang="ja-JP" sz="1800" dirty="0"/>
              <a:t>[</a:t>
            </a:r>
            <a:r>
              <a:rPr lang="ja-JP" altLang="en-US" sz="1800" dirty="0"/>
              <a:t>高さ</a:t>
            </a:r>
            <a:r>
              <a:rPr lang="en-US" altLang="ja-JP" sz="1800" dirty="0"/>
              <a:t>35m</a:t>
            </a:r>
            <a:r>
              <a:rPr lang="ja-JP" altLang="en-US" sz="1800" dirty="0"/>
              <a:t>、</a:t>
            </a:r>
            <a:endParaRPr lang="en-US" altLang="ja-JP" sz="1800" dirty="0"/>
          </a:p>
          <a:p>
            <a:pPr>
              <a:defRPr/>
            </a:pPr>
            <a:r>
              <a:rPr lang="en-US" altLang="ja-JP" sz="1800" dirty="0"/>
              <a:t>15–25MPa (150–250</a:t>
            </a:r>
            <a:r>
              <a:rPr lang="ja-JP" altLang="en-US" sz="1800" dirty="0"/>
              <a:t>気圧</a:t>
            </a:r>
            <a:r>
              <a:rPr lang="en-US" altLang="ja-JP" sz="1800" dirty="0"/>
              <a:t>)</a:t>
            </a:r>
            <a:r>
              <a:rPr lang="ja-JP" altLang="en-US" sz="1800" dirty="0"/>
              <a:t>、</a:t>
            </a:r>
            <a:endParaRPr lang="en-US" altLang="ja-JP" sz="1800" dirty="0"/>
          </a:p>
          <a:p>
            <a:pPr>
              <a:defRPr/>
            </a:pPr>
            <a:r>
              <a:rPr lang="en-US" altLang="ja-JP" sz="1800" dirty="0"/>
              <a:t>300</a:t>
            </a:r>
            <a:r>
              <a:rPr lang="ja-JP" sz="1800" dirty="0"/>
              <a:t>〜</a:t>
            </a:r>
            <a:r>
              <a:rPr lang="en-US" altLang="ja-JP" sz="1800" dirty="0"/>
              <a:t>550 </a:t>
            </a:r>
            <a:r>
              <a:rPr lang="ja-JP" sz="1800" dirty="0"/>
              <a:t>℃</a:t>
            </a:r>
            <a:r>
              <a:rPr lang="ja-JP" altLang="en-US" sz="1800" dirty="0"/>
              <a:t>、</a:t>
            </a:r>
            <a:r>
              <a:rPr lang="en-US" altLang="ja-JP" sz="1800" dirty="0"/>
              <a:t>Fe</a:t>
            </a:r>
            <a:r>
              <a:rPr lang="ja-JP" altLang="en-US" sz="1800" dirty="0"/>
              <a:t>触媒を用いる</a:t>
            </a:r>
            <a:r>
              <a:rPr lang="en-US" altLang="ja-JP" sz="1800" dirty="0"/>
              <a:t>]</a:t>
            </a:r>
          </a:p>
          <a:p>
            <a:pPr>
              <a:lnSpc>
                <a:spcPct val="50000"/>
              </a:lnSpc>
              <a:defRPr/>
            </a:pPr>
            <a:endParaRPr lang="en-US" altLang="ja-JP" sz="1800" dirty="0"/>
          </a:p>
          <a:p>
            <a:pPr>
              <a:defRPr/>
            </a:pPr>
            <a:r>
              <a:rPr lang="en-US" altLang="ja-JP" sz="1800" dirty="0">
                <a:latin typeface="+mn-ea"/>
                <a:ea typeface="+mn-ea"/>
              </a:rPr>
              <a:t>3H</a:t>
            </a:r>
            <a:r>
              <a:rPr lang="en-US" altLang="ja-JP" sz="1800" baseline="-25000" dirty="0">
                <a:latin typeface="+mn-ea"/>
                <a:ea typeface="+mn-ea"/>
              </a:rPr>
              <a:t>2</a:t>
            </a:r>
            <a:r>
              <a:rPr lang="en-US" altLang="ja-JP" sz="1800" dirty="0">
                <a:latin typeface="+mn-ea"/>
                <a:ea typeface="+mn-ea"/>
              </a:rPr>
              <a:t> + N</a:t>
            </a:r>
            <a:r>
              <a:rPr lang="en-US" altLang="ja-JP" sz="1800" baseline="-25000" dirty="0">
                <a:latin typeface="+mn-ea"/>
                <a:ea typeface="+mn-ea"/>
              </a:rPr>
              <a:t>2</a:t>
            </a:r>
            <a:r>
              <a:rPr lang="en-US" altLang="ja-JP" sz="1800" dirty="0">
                <a:latin typeface="+mn-ea"/>
                <a:ea typeface="+mn-ea"/>
              </a:rPr>
              <a:t> → 2NH</a:t>
            </a:r>
            <a:r>
              <a:rPr lang="en-US" altLang="ja-JP" sz="1800" baseline="-25000" dirty="0">
                <a:latin typeface="+mn-ea"/>
                <a:ea typeface="+mn-ea"/>
              </a:rPr>
              <a:t>3</a:t>
            </a:r>
          </a:p>
          <a:p>
            <a:pPr>
              <a:lnSpc>
                <a:spcPct val="90000"/>
              </a:lnSpc>
              <a:defRPr/>
            </a:pPr>
            <a:endParaRPr lang="en-US" altLang="ja-JP" sz="1800" baseline="-25000" dirty="0">
              <a:latin typeface="+mn-ea"/>
              <a:ea typeface="+mn-ea"/>
            </a:endParaRPr>
          </a:p>
          <a:p>
            <a:pPr>
              <a:defRPr/>
            </a:pPr>
            <a:r>
              <a:rPr lang="en-US" altLang="ja-JP" sz="1800" dirty="0">
                <a:latin typeface="+mn-ea"/>
                <a:ea typeface="+mn-ea"/>
              </a:rPr>
              <a:t>(</a:t>
            </a:r>
            <a:r>
              <a:rPr lang="ja-JP" altLang="en-US" sz="1800" dirty="0">
                <a:latin typeface="+mn-ea"/>
                <a:ea typeface="+mn-ea"/>
              </a:rPr>
              <a:t>　　　</a:t>
            </a:r>
            <a:r>
              <a:rPr lang="en-US" altLang="ja-JP" sz="1800" dirty="0">
                <a:latin typeface="+mn-ea"/>
                <a:ea typeface="+mn-ea"/>
              </a:rPr>
              <a:t>CH</a:t>
            </a:r>
            <a:r>
              <a:rPr lang="en-US" altLang="ja-JP" sz="1800" baseline="-25000" dirty="0">
                <a:latin typeface="+mn-ea"/>
                <a:ea typeface="+mn-ea"/>
              </a:rPr>
              <a:t>4</a:t>
            </a:r>
            <a:r>
              <a:rPr lang="en-US" altLang="ja-JP" sz="1800" dirty="0">
                <a:latin typeface="+mn-ea"/>
                <a:ea typeface="+mn-ea"/>
              </a:rPr>
              <a:t> + H</a:t>
            </a:r>
            <a:r>
              <a:rPr lang="en-US" altLang="ja-JP" sz="1800" baseline="-25000" dirty="0">
                <a:latin typeface="+mn-ea"/>
                <a:ea typeface="+mn-ea"/>
              </a:rPr>
              <a:t>2</a:t>
            </a:r>
            <a:r>
              <a:rPr lang="en-US" altLang="ja-JP" sz="1800" dirty="0">
                <a:latin typeface="+mn-ea"/>
                <a:ea typeface="+mn-ea"/>
              </a:rPr>
              <a:t>O </a:t>
            </a:r>
            <a:r>
              <a:rPr lang="en-US" altLang="ja-JP" sz="1800" dirty="0">
                <a:latin typeface="+mn-ea"/>
              </a:rPr>
              <a:t>→ </a:t>
            </a:r>
            <a:r>
              <a:rPr lang="en-US" altLang="ja-JP" sz="1800" dirty="0">
                <a:latin typeface="+mn-ea"/>
                <a:ea typeface="+mn-ea"/>
              </a:rPr>
              <a:t>CO + 3H</a:t>
            </a:r>
            <a:r>
              <a:rPr lang="en-US" altLang="ja-JP" sz="1800" baseline="-25000" dirty="0">
                <a:latin typeface="+mn-ea"/>
                <a:ea typeface="+mn-ea"/>
              </a:rPr>
              <a:t>2</a:t>
            </a:r>
          </a:p>
          <a:p>
            <a:pPr>
              <a:defRPr/>
            </a:pPr>
            <a:r>
              <a:rPr lang="en-US" altLang="ja-JP" sz="1800" dirty="0">
                <a:latin typeface="+mn-ea"/>
                <a:ea typeface="+mn-ea"/>
              </a:rPr>
              <a:t>              </a:t>
            </a:r>
            <a:r>
              <a:rPr lang="ja-JP" altLang="en-US" sz="1800" dirty="0">
                <a:latin typeface="+mn-ea"/>
                <a:ea typeface="+mn-ea"/>
              </a:rPr>
              <a:t>水蒸気改質反応）</a:t>
            </a:r>
            <a:endParaRPr lang="ja-JP" sz="1800" dirty="0">
              <a:latin typeface="+mn-ea"/>
              <a:ea typeface="+mn-ea"/>
            </a:endParaRPr>
          </a:p>
        </p:txBody>
      </p:sp>
      <p:graphicFrame>
        <p:nvGraphicFramePr>
          <p:cNvPr id="7" name="グラフ 6"/>
          <p:cNvGraphicFramePr>
            <a:graphicFrameLocks/>
          </p:cNvGraphicFramePr>
          <p:nvPr/>
        </p:nvGraphicFramePr>
        <p:xfrm>
          <a:off x="3619500" y="1210224"/>
          <a:ext cx="55245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663950" y="4097338"/>
            <a:ext cx="5480050" cy="2703512"/>
          </a:xfrm>
          <a:prstGeom prst="rect">
            <a:avLst/>
          </a:prstGeom>
          <a:noFill/>
        </p:spPr>
        <p:txBody>
          <a:bodyPr>
            <a:spAutoFit/>
          </a:bodyPr>
          <a:lstStyle/>
          <a:p>
            <a:pPr>
              <a:defRPr/>
            </a:pPr>
            <a:r>
              <a:rPr lang="ja-JP" altLang="en-US" sz="2000" dirty="0">
                <a:latin typeface="+mn-ea"/>
                <a:ea typeface="+mn-ea"/>
              </a:rPr>
              <a:t>＊生物の窒素固定とハーバー・ボッシュ法の違い</a:t>
            </a:r>
            <a:endParaRPr lang="en-US" altLang="ja-JP" sz="2000" dirty="0">
              <a:latin typeface="+mn-ea"/>
              <a:ea typeface="+mn-ea"/>
            </a:endParaRPr>
          </a:p>
          <a:p>
            <a:pPr>
              <a:lnSpc>
                <a:spcPct val="60000"/>
              </a:lnSpc>
              <a:defRPr/>
            </a:pPr>
            <a:endParaRPr lang="en-US" altLang="ja-JP" sz="2000" dirty="0">
              <a:latin typeface="+mn-ea"/>
              <a:ea typeface="+mn-ea"/>
            </a:endParaRPr>
          </a:p>
          <a:p>
            <a:pPr>
              <a:defRPr/>
            </a:pPr>
            <a:r>
              <a:rPr lang="ja-JP" altLang="en-US" sz="2000" dirty="0">
                <a:latin typeface="+mn-ea"/>
                <a:ea typeface="+mn-ea"/>
              </a:rPr>
              <a:t>１）</a:t>
            </a:r>
            <a:r>
              <a:rPr lang="en-US" altLang="ja-JP" sz="2000" dirty="0">
                <a:latin typeface="+mn-ea"/>
                <a:ea typeface="+mn-ea"/>
              </a:rPr>
              <a:t> </a:t>
            </a:r>
            <a:r>
              <a:rPr lang="ja-JP" altLang="en-US" sz="2000" dirty="0">
                <a:latin typeface="+mn-ea"/>
                <a:ea typeface="+mn-ea"/>
              </a:rPr>
              <a:t>常温常圧という温和な条件で時間を掛けても</a:t>
            </a:r>
            <a:r>
              <a:rPr lang="en-US" altLang="ja-JP" sz="2000" dirty="0">
                <a:latin typeface="+mn-ea"/>
                <a:ea typeface="+mn-ea"/>
              </a:rPr>
              <a:t> </a:t>
            </a:r>
          </a:p>
          <a:p>
            <a:pPr>
              <a:defRPr/>
            </a:pPr>
            <a:r>
              <a:rPr lang="en-US" altLang="ja-JP" sz="2000" dirty="0">
                <a:latin typeface="+mn-ea"/>
                <a:ea typeface="+mn-ea"/>
              </a:rPr>
              <a:t>   </a:t>
            </a:r>
            <a:r>
              <a:rPr lang="ja-JP" altLang="en-US" sz="2000" dirty="0">
                <a:latin typeface="+mn-ea"/>
                <a:ea typeface="+mn-ea"/>
              </a:rPr>
              <a:t>よいか、高温高圧条件下強引に固定するか。</a:t>
            </a:r>
            <a:endParaRPr lang="en-US" altLang="ja-JP" sz="2000" dirty="0">
              <a:latin typeface="+mn-ea"/>
              <a:ea typeface="+mn-ea"/>
            </a:endParaRPr>
          </a:p>
          <a:p>
            <a:pPr>
              <a:lnSpc>
                <a:spcPct val="50000"/>
              </a:lnSpc>
              <a:defRPr/>
            </a:pPr>
            <a:endParaRPr lang="en-US" altLang="ja-JP" sz="2000" dirty="0">
              <a:latin typeface="+mn-ea"/>
              <a:ea typeface="+mn-ea"/>
            </a:endParaRPr>
          </a:p>
          <a:p>
            <a:pPr>
              <a:lnSpc>
                <a:spcPct val="110000"/>
              </a:lnSpc>
              <a:defRPr/>
            </a:pPr>
            <a:r>
              <a:rPr lang="ja-JP" altLang="en-US" sz="2000" dirty="0">
                <a:latin typeface="+mn-ea"/>
                <a:ea typeface="+mn-ea"/>
              </a:rPr>
              <a:t>２）</a:t>
            </a:r>
            <a:r>
              <a:rPr lang="en-US" altLang="ja-JP" sz="2000" dirty="0">
                <a:latin typeface="+mn-ea"/>
                <a:ea typeface="+mn-ea"/>
              </a:rPr>
              <a:t> </a:t>
            </a:r>
            <a:r>
              <a:rPr lang="ja-JP" altLang="en-US" sz="2000" dirty="0">
                <a:latin typeface="+mn-ea"/>
                <a:ea typeface="+mn-ea"/>
              </a:rPr>
              <a:t>生物の窒素固定は、微生物や宿主植物が必要とするだけ進行している。ハーバー・ボッシュ法で生産されている窒素肥料は、過剰使用により河川、湖沼、海の肥沃化をもたらしている！</a:t>
            </a:r>
          </a:p>
        </p:txBody>
      </p:sp>
      <p:sp>
        <p:nvSpPr>
          <p:cNvPr id="9" name="曲折矢印 8"/>
          <p:cNvSpPr/>
          <p:nvPr/>
        </p:nvSpPr>
        <p:spPr>
          <a:xfrm rot="16200000">
            <a:off x="463551" y="6008687"/>
            <a:ext cx="228600" cy="282575"/>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テキスト ボックス 4"/>
          <p:cNvSpPr txBox="1">
            <a:spLocks noChangeArrowheads="1"/>
          </p:cNvSpPr>
          <p:nvPr/>
        </p:nvSpPr>
        <p:spPr bwMode="auto">
          <a:xfrm>
            <a:off x="9144000" y="3225800"/>
            <a:ext cx="6492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48</a:t>
            </a:r>
            <a:r>
              <a:rPr lang="ja-JP" altLang="en-US" sz="1800"/>
              <a:t>％</a:t>
            </a:r>
          </a:p>
        </p:txBody>
      </p:sp>
      <p:pic>
        <p:nvPicPr>
          <p:cNvPr id="5734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33338"/>
            <a:ext cx="6565900" cy="694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テキスト ボックス 1"/>
          <p:cNvSpPr txBox="1"/>
          <p:nvPr/>
        </p:nvSpPr>
        <p:spPr>
          <a:xfrm>
            <a:off x="152400" y="250825"/>
            <a:ext cx="3408363" cy="584200"/>
          </a:xfrm>
          <a:prstGeom prst="rect">
            <a:avLst/>
          </a:prstGeom>
          <a:noFill/>
        </p:spPr>
        <p:txBody>
          <a:bodyPr>
            <a:spAutoFit/>
          </a:bodyPr>
          <a:lstStyle/>
          <a:p>
            <a:pPr algn="ctr">
              <a:defRPr/>
            </a:pPr>
            <a:r>
              <a:rPr lang="en-US" altLang="en-US" sz="3200" dirty="0">
                <a:latin typeface="+mj-ea"/>
                <a:ea typeface="+mj-ea"/>
              </a:rPr>
              <a:t>窒</a:t>
            </a:r>
            <a:r>
              <a:rPr lang="ja-JP" altLang="en-US" sz="3200" dirty="0">
                <a:latin typeface="+mj-ea"/>
                <a:ea typeface="+mj-ea"/>
              </a:rPr>
              <a:t>素</a:t>
            </a:r>
            <a:r>
              <a:rPr lang="en-US" altLang="ja-JP" sz="3200" dirty="0">
                <a:latin typeface="+mj-ea"/>
                <a:ea typeface="+mj-ea"/>
              </a:rPr>
              <a:t> </a:t>
            </a:r>
            <a:r>
              <a:rPr lang="ja-JP" altLang="en-US" sz="3200" dirty="0">
                <a:latin typeface="+mj-ea"/>
                <a:ea typeface="+mj-ea"/>
              </a:rPr>
              <a:t>サ</a:t>
            </a:r>
            <a:r>
              <a:rPr lang="en-US" altLang="ja-JP" sz="3200" dirty="0">
                <a:latin typeface="+mj-ea"/>
                <a:ea typeface="+mj-ea"/>
              </a:rPr>
              <a:t> </a:t>
            </a:r>
            <a:r>
              <a:rPr lang="ja-JP" altLang="en-US" sz="3200" dirty="0">
                <a:latin typeface="+mj-ea"/>
                <a:ea typeface="+mj-ea"/>
              </a:rPr>
              <a:t>イ</a:t>
            </a:r>
            <a:r>
              <a:rPr lang="en-US" altLang="ja-JP" sz="3200" dirty="0">
                <a:latin typeface="+mj-ea"/>
                <a:ea typeface="+mj-ea"/>
              </a:rPr>
              <a:t> </a:t>
            </a:r>
            <a:r>
              <a:rPr lang="ja-JP" altLang="en-US" sz="3200" dirty="0">
                <a:latin typeface="+mj-ea"/>
                <a:ea typeface="+mj-ea"/>
              </a:rPr>
              <a:t>ク</a:t>
            </a:r>
            <a:r>
              <a:rPr lang="en-US" altLang="ja-JP" sz="3200" dirty="0">
                <a:latin typeface="+mj-ea"/>
                <a:ea typeface="+mj-ea"/>
              </a:rPr>
              <a:t> </a:t>
            </a:r>
            <a:r>
              <a:rPr lang="ja-JP" altLang="en-US" sz="3200" dirty="0">
                <a:latin typeface="+mj-ea"/>
                <a:ea typeface="+mj-ea"/>
              </a:rPr>
              <a:t>ル</a:t>
            </a:r>
          </a:p>
        </p:txBody>
      </p:sp>
      <p:sp>
        <p:nvSpPr>
          <p:cNvPr id="3" name="テキスト ボックス 2"/>
          <p:cNvSpPr txBox="1"/>
          <p:nvPr/>
        </p:nvSpPr>
        <p:spPr>
          <a:xfrm>
            <a:off x="134938" y="2482850"/>
            <a:ext cx="3625850" cy="1938338"/>
          </a:xfrm>
          <a:prstGeom prst="rect">
            <a:avLst/>
          </a:prstGeom>
          <a:noFill/>
        </p:spPr>
        <p:txBody>
          <a:bodyPr>
            <a:spAutoFit/>
          </a:bodyPr>
          <a:lstStyle/>
          <a:p>
            <a:pPr>
              <a:defRPr/>
            </a:pPr>
            <a:r>
              <a:rPr lang="ja-JP" altLang="ja-JP" sz="2400" dirty="0">
                <a:latin typeface="+mn-ea"/>
                <a:ea typeface="+mn-ea"/>
              </a:rPr>
              <a:t>水と石炭と</a:t>
            </a:r>
            <a:r>
              <a:rPr lang="ja-JP" altLang="ja-JP" sz="2400" dirty="0">
                <a:solidFill>
                  <a:srgbClr val="FF0000"/>
                </a:solidFill>
                <a:latin typeface="+mn-ea"/>
                <a:ea typeface="+mn-ea"/>
              </a:rPr>
              <a:t>空気</a:t>
            </a:r>
            <a:r>
              <a:rPr lang="en-US" altLang="ja-JP" sz="2400" dirty="0">
                <a:latin typeface="+mn-ea"/>
                <a:ea typeface="+mn-ea"/>
              </a:rPr>
              <a:t>→</a:t>
            </a:r>
            <a:r>
              <a:rPr lang="ja-JP" altLang="ja-JP" sz="2400" dirty="0">
                <a:latin typeface="+mn-ea"/>
                <a:ea typeface="+mn-ea"/>
              </a:rPr>
              <a:t>パン</a:t>
            </a:r>
            <a:endParaRPr lang="en-US" altLang="ja-JP" sz="2400" dirty="0">
              <a:latin typeface="+mn-ea"/>
              <a:ea typeface="+mn-ea"/>
            </a:endParaRPr>
          </a:p>
          <a:p>
            <a:pPr>
              <a:defRPr/>
            </a:pPr>
            <a:endParaRPr lang="en-US" altLang="ja-JP" sz="2400" dirty="0">
              <a:latin typeface="+mn-ea"/>
              <a:ea typeface="+mn-ea"/>
            </a:endParaRPr>
          </a:p>
          <a:p>
            <a:pPr>
              <a:defRPr/>
            </a:pPr>
            <a:r>
              <a:rPr lang="ja-JP" altLang="ja-JP" sz="2400" dirty="0">
                <a:latin typeface="+mn-ea"/>
                <a:ea typeface="+mn-ea"/>
              </a:rPr>
              <a:t>石炭と水と</a:t>
            </a:r>
            <a:r>
              <a:rPr lang="ja-JP" altLang="ja-JP" sz="2400" dirty="0">
                <a:solidFill>
                  <a:srgbClr val="FF0000"/>
                </a:solidFill>
                <a:latin typeface="+mn-ea"/>
                <a:ea typeface="+mn-ea"/>
              </a:rPr>
              <a:t>空気</a:t>
            </a:r>
            <a:r>
              <a:rPr lang="en-US" altLang="ja-JP" sz="2400" dirty="0">
                <a:latin typeface="+mn-ea"/>
                <a:ea typeface="+mn-ea"/>
              </a:rPr>
              <a:t>→</a:t>
            </a:r>
            <a:r>
              <a:rPr lang="ja-JP" altLang="en-US" sz="2400" dirty="0">
                <a:latin typeface="+mn-ea"/>
                <a:ea typeface="+mn-ea"/>
              </a:rPr>
              <a:t>ナイロン</a:t>
            </a:r>
            <a:endParaRPr lang="en-US" altLang="ja-JP" sz="2400" dirty="0">
              <a:latin typeface="+mn-ea"/>
              <a:ea typeface="+mn-ea"/>
            </a:endParaRPr>
          </a:p>
          <a:p>
            <a:pPr>
              <a:defRPr/>
            </a:pPr>
            <a:endParaRPr lang="en-US" altLang="ja-JP" sz="2400" dirty="0">
              <a:latin typeface="+mn-ea"/>
              <a:ea typeface="+mn-ea"/>
            </a:endParaRPr>
          </a:p>
          <a:p>
            <a:pPr>
              <a:defRPr/>
            </a:pPr>
            <a:r>
              <a:rPr lang="ja-JP" altLang="ja-JP" sz="2400" dirty="0">
                <a:latin typeface="+mn-ea"/>
                <a:ea typeface="+mn-ea"/>
              </a:rPr>
              <a:t>石油と水と</a:t>
            </a:r>
            <a:r>
              <a:rPr lang="ja-JP" altLang="ja-JP" sz="2400" dirty="0">
                <a:solidFill>
                  <a:srgbClr val="FF0000"/>
                </a:solidFill>
                <a:latin typeface="+mn-ea"/>
                <a:ea typeface="+mn-ea"/>
              </a:rPr>
              <a:t>空気</a:t>
            </a:r>
            <a:r>
              <a:rPr lang="en-US" altLang="ja-JP" sz="2400" dirty="0">
                <a:latin typeface="+mn-ea"/>
                <a:ea typeface="+mn-ea"/>
              </a:rPr>
              <a:t>→</a:t>
            </a:r>
            <a:r>
              <a:rPr lang="ja-JP" altLang="en-US" sz="2400" dirty="0">
                <a:latin typeface="+mn-ea"/>
                <a:ea typeface="+mn-ea"/>
              </a:rPr>
              <a:t>アクリル</a:t>
            </a:r>
            <a:endParaRPr lang="en-US" altLang="ja-JP" sz="2400" dirty="0">
              <a:latin typeface="+mn-ea"/>
              <a:ea typeface="+mn-ea"/>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8000">
              <a:srgbClr val="1B8FFF"/>
            </a:gs>
          </a:gsLst>
          <a:lin ang="16200000" scaled="0"/>
          <a:tileRect/>
        </a:gradFill>
        <a:effectLst/>
      </p:bgPr>
    </p:bg>
    <p:spTree>
      <p:nvGrpSpPr>
        <p:cNvPr id="1" name=""/>
        <p:cNvGrpSpPr/>
        <p:nvPr/>
      </p:nvGrpSpPr>
      <p:grpSpPr>
        <a:xfrm>
          <a:off x="0" y="0"/>
          <a:ext cx="0" cy="0"/>
          <a:chOff x="0" y="0"/>
          <a:chExt cx="0" cy="0"/>
        </a:xfrm>
      </p:grpSpPr>
      <p:pic>
        <p:nvPicPr>
          <p:cNvPr id="5837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839806"/>
            <a:ext cx="9231324" cy="4963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テキスト ボックス 3"/>
          <p:cNvSpPr txBox="1">
            <a:spLocks noChangeArrowheads="1"/>
          </p:cNvSpPr>
          <p:nvPr/>
        </p:nvSpPr>
        <p:spPr bwMode="auto">
          <a:xfrm>
            <a:off x="150813" y="233363"/>
            <a:ext cx="88360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3600">
                <a:solidFill>
                  <a:srgbClr val="FFFFFF"/>
                </a:solidFill>
              </a:rPr>
              <a:t>酸</a:t>
            </a:r>
            <a:r>
              <a:rPr lang="en-US" altLang="ja-JP" sz="3600">
                <a:solidFill>
                  <a:srgbClr val="FFFFFF"/>
                </a:solidFill>
              </a:rPr>
              <a:t> </a:t>
            </a:r>
            <a:r>
              <a:rPr lang="ja-JP" altLang="en-US" sz="3600">
                <a:solidFill>
                  <a:srgbClr val="FFFFFF"/>
                </a:solidFill>
              </a:rPr>
              <a:t>素</a:t>
            </a:r>
            <a:r>
              <a:rPr lang="en-US" altLang="ja-JP" sz="3600">
                <a:solidFill>
                  <a:srgbClr val="FFFFFF"/>
                </a:solidFill>
              </a:rPr>
              <a:t> </a:t>
            </a:r>
            <a:r>
              <a:rPr lang="ja-JP" altLang="en-US" sz="3600">
                <a:solidFill>
                  <a:srgbClr val="FFFFFF"/>
                </a:solidFill>
              </a:rPr>
              <a:t>サ</a:t>
            </a:r>
            <a:r>
              <a:rPr lang="en-US" altLang="ja-JP" sz="3600">
                <a:solidFill>
                  <a:srgbClr val="FFFFFF"/>
                </a:solidFill>
              </a:rPr>
              <a:t> </a:t>
            </a:r>
            <a:r>
              <a:rPr lang="ja-JP" altLang="en-US" sz="3600">
                <a:solidFill>
                  <a:srgbClr val="FFFFFF"/>
                </a:solidFill>
              </a:rPr>
              <a:t>イ</a:t>
            </a:r>
            <a:r>
              <a:rPr lang="en-US" altLang="ja-JP" sz="3600">
                <a:solidFill>
                  <a:srgbClr val="FFFFFF"/>
                </a:solidFill>
              </a:rPr>
              <a:t> </a:t>
            </a:r>
            <a:r>
              <a:rPr lang="ja-JP" altLang="en-US" sz="3600">
                <a:solidFill>
                  <a:srgbClr val="FFFFFF"/>
                </a:solidFill>
              </a:rPr>
              <a:t>ク</a:t>
            </a:r>
            <a:r>
              <a:rPr lang="en-US" altLang="ja-JP" sz="3600">
                <a:solidFill>
                  <a:srgbClr val="FFFFFF"/>
                </a:solidFill>
              </a:rPr>
              <a:t> </a:t>
            </a:r>
            <a:r>
              <a:rPr lang="ja-JP" altLang="en-US" sz="3600">
                <a:solidFill>
                  <a:srgbClr val="FFFFFF"/>
                </a:solidFill>
              </a:rPr>
              <a:t>ル</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60417" name="タイトル 1"/>
          <p:cNvSpPr>
            <a:spLocks noGrp="1"/>
          </p:cNvSpPr>
          <p:nvPr>
            <p:ph type="title"/>
          </p:nvPr>
        </p:nvSpPr>
        <p:spPr>
          <a:xfrm>
            <a:off x="1820863" y="23813"/>
            <a:ext cx="5430837" cy="742950"/>
          </a:xfrm>
        </p:spPr>
        <p:txBody>
          <a:bodyPr/>
          <a:lstStyle/>
          <a:p>
            <a:pPr>
              <a:defRPr/>
            </a:pPr>
            <a:r>
              <a:rPr lang="ja-JP" altLang="en-US" sz="3600" dirty="0">
                <a:solidFill>
                  <a:srgbClr val="FFFFFF"/>
                </a:solidFill>
                <a:latin typeface="+mj-ea"/>
              </a:rPr>
              <a:t>植</a:t>
            </a:r>
            <a:r>
              <a:rPr lang="en-US" altLang="ja-JP" sz="3600" dirty="0">
                <a:solidFill>
                  <a:srgbClr val="FFFFFF"/>
                </a:solidFill>
                <a:latin typeface="+mj-ea"/>
              </a:rPr>
              <a:t> </a:t>
            </a:r>
            <a:r>
              <a:rPr lang="ja-JP" altLang="en-US" sz="3600" dirty="0">
                <a:solidFill>
                  <a:srgbClr val="FFFFFF"/>
                </a:solidFill>
                <a:latin typeface="+mj-ea"/>
              </a:rPr>
              <a:t>物</a:t>
            </a:r>
            <a:r>
              <a:rPr lang="en-US" altLang="ja-JP" sz="3600" dirty="0">
                <a:solidFill>
                  <a:srgbClr val="FFFFFF"/>
                </a:solidFill>
                <a:latin typeface="+mj-ea"/>
              </a:rPr>
              <a:t> </a:t>
            </a:r>
            <a:r>
              <a:rPr lang="ja-JP" altLang="en-US" sz="3600" dirty="0">
                <a:solidFill>
                  <a:srgbClr val="FFFFFF"/>
                </a:solidFill>
                <a:latin typeface="+mj-ea"/>
              </a:rPr>
              <a:t>の</a:t>
            </a:r>
            <a:r>
              <a:rPr lang="en-US" altLang="ja-JP" sz="3600" dirty="0">
                <a:solidFill>
                  <a:srgbClr val="FFFFFF"/>
                </a:solidFill>
                <a:latin typeface="+mj-ea"/>
              </a:rPr>
              <a:t> </a:t>
            </a:r>
            <a:r>
              <a:rPr lang="ja-JP" altLang="en-US" sz="3600" dirty="0">
                <a:solidFill>
                  <a:srgbClr val="FFFFFF"/>
                </a:solidFill>
                <a:latin typeface="+mj-ea"/>
              </a:rPr>
              <a:t>光</a:t>
            </a:r>
            <a:r>
              <a:rPr lang="en-US" altLang="ja-JP" sz="3600" dirty="0">
                <a:solidFill>
                  <a:srgbClr val="FFFFFF"/>
                </a:solidFill>
                <a:latin typeface="+mj-ea"/>
              </a:rPr>
              <a:t> </a:t>
            </a:r>
            <a:r>
              <a:rPr lang="ja-JP" altLang="en-US" sz="3600" dirty="0">
                <a:solidFill>
                  <a:srgbClr val="FFFFFF"/>
                </a:solidFill>
                <a:latin typeface="+mj-ea"/>
              </a:rPr>
              <a:t>合</a:t>
            </a:r>
            <a:r>
              <a:rPr lang="en-US" altLang="ja-JP" sz="3600" dirty="0">
                <a:solidFill>
                  <a:srgbClr val="FFFFFF"/>
                </a:solidFill>
                <a:latin typeface="+mj-ea"/>
              </a:rPr>
              <a:t> </a:t>
            </a:r>
            <a:r>
              <a:rPr lang="ja-JP" altLang="en-US" sz="3600" dirty="0">
                <a:solidFill>
                  <a:srgbClr val="FFFFFF"/>
                </a:solidFill>
                <a:latin typeface="+mj-ea"/>
              </a:rPr>
              <a:t>成</a:t>
            </a:r>
          </a:p>
        </p:txBody>
      </p:sp>
      <p:pic>
        <p:nvPicPr>
          <p:cNvPr id="59395"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675" y="1943100"/>
            <a:ext cx="5902325" cy="402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72" y="967301"/>
            <a:ext cx="3243263" cy="450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7" name="テキスト ボックス 3"/>
          <p:cNvSpPr txBox="1">
            <a:spLocks noChangeArrowheads="1"/>
          </p:cNvSpPr>
          <p:nvPr/>
        </p:nvSpPr>
        <p:spPr bwMode="auto">
          <a:xfrm>
            <a:off x="5664200" y="14541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endParaRPr lang="ja-JP" altLang="en-US" sz="1800"/>
          </a:p>
        </p:txBody>
      </p:sp>
      <p:sp>
        <p:nvSpPr>
          <p:cNvPr id="59398" name="テキスト ボックス 4"/>
          <p:cNvSpPr txBox="1">
            <a:spLocks noChangeArrowheads="1"/>
          </p:cNvSpPr>
          <p:nvPr/>
        </p:nvSpPr>
        <p:spPr bwMode="auto">
          <a:xfrm>
            <a:off x="1820863" y="1574800"/>
            <a:ext cx="936625" cy="368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日</a:t>
            </a:r>
            <a:r>
              <a:rPr lang="en-US" altLang="ja-JP" sz="1800"/>
              <a:t> </a:t>
            </a:r>
            <a:r>
              <a:rPr lang="ja-JP" altLang="en-US" sz="1800"/>
              <a:t>光</a:t>
            </a:r>
          </a:p>
        </p:txBody>
      </p:sp>
      <p:sp>
        <p:nvSpPr>
          <p:cNvPr id="59399" name="テキスト ボックス 5"/>
          <p:cNvSpPr txBox="1">
            <a:spLocks noChangeArrowheads="1"/>
          </p:cNvSpPr>
          <p:nvPr/>
        </p:nvSpPr>
        <p:spPr bwMode="auto">
          <a:xfrm>
            <a:off x="150813" y="3722688"/>
            <a:ext cx="650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CO</a:t>
            </a:r>
            <a:r>
              <a:rPr lang="en-US" altLang="ja-JP" sz="1800" baseline="-25000"/>
              <a:t>2</a:t>
            </a:r>
            <a:endParaRPr lang="ja-JP" altLang="en-US" sz="1800" baseline="-25000"/>
          </a:p>
        </p:txBody>
      </p:sp>
      <p:sp>
        <p:nvSpPr>
          <p:cNvPr id="59400" name="テキスト ボックス 6"/>
          <p:cNvSpPr txBox="1">
            <a:spLocks noChangeArrowheads="1"/>
          </p:cNvSpPr>
          <p:nvPr/>
        </p:nvSpPr>
        <p:spPr bwMode="auto">
          <a:xfrm>
            <a:off x="2622550" y="2555875"/>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O</a:t>
            </a:r>
            <a:r>
              <a:rPr lang="en-US" altLang="ja-JP" sz="1800" baseline="-25000"/>
              <a:t>2</a:t>
            </a:r>
            <a:endParaRPr lang="ja-JP" altLang="en-US" sz="1800" baseline="-25000"/>
          </a:p>
        </p:txBody>
      </p:sp>
      <p:sp>
        <p:nvSpPr>
          <p:cNvPr id="59401" name="テキスト ボックス 7"/>
          <p:cNvSpPr txBox="1">
            <a:spLocks noChangeArrowheads="1"/>
          </p:cNvSpPr>
          <p:nvPr/>
        </p:nvSpPr>
        <p:spPr bwMode="auto">
          <a:xfrm>
            <a:off x="241300" y="4694238"/>
            <a:ext cx="5603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solidFill>
                  <a:schemeClr val="bg1"/>
                </a:solidFill>
              </a:rPr>
              <a:t>H</a:t>
            </a:r>
            <a:r>
              <a:rPr lang="en-US" altLang="ja-JP" sz="1800" baseline="-25000">
                <a:solidFill>
                  <a:schemeClr val="bg1"/>
                </a:solidFill>
              </a:rPr>
              <a:t>2</a:t>
            </a:r>
            <a:r>
              <a:rPr lang="en-US" altLang="ja-JP" sz="1800">
                <a:solidFill>
                  <a:schemeClr val="bg1"/>
                </a:solidFill>
              </a:rPr>
              <a:t>O</a:t>
            </a:r>
            <a:endParaRPr lang="ja-JP" altLang="en-US" sz="1800">
              <a:solidFill>
                <a:schemeClr val="bg1"/>
              </a:solidFill>
            </a:endParaRPr>
          </a:p>
        </p:txBody>
      </p:sp>
      <p:sp>
        <p:nvSpPr>
          <p:cNvPr id="2" name="テキスト ボックス 1"/>
          <p:cNvSpPr txBox="1"/>
          <p:nvPr/>
        </p:nvSpPr>
        <p:spPr>
          <a:xfrm>
            <a:off x="358775" y="6221413"/>
            <a:ext cx="8045450" cy="400050"/>
          </a:xfrm>
          <a:prstGeom prst="rect">
            <a:avLst/>
          </a:prstGeom>
          <a:noFill/>
        </p:spPr>
        <p:txBody>
          <a:bodyPr>
            <a:spAutoFit/>
          </a:bodyPr>
          <a:lstStyle/>
          <a:p>
            <a:pPr>
              <a:defRPr/>
            </a:pPr>
            <a:r>
              <a:rPr lang="pt-BR" altLang="ja-JP" sz="2000" dirty="0">
                <a:latin typeface="+mn-ea"/>
                <a:ea typeface="+mn-ea"/>
              </a:rPr>
              <a:t>6 CO</a:t>
            </a:r>
            <a:r>
              <a:rPr lang="pt-BR" altLang="ja-JP" sz="2000" baseline="-25000" dirty="0">
                <a:latin typeface="+mn-ea"/>
                <a:ea typeface="+mn-ea"/>
              </a:rPr>
              <a:t>2</a:t>
            </a:r>
            <a:r>
              <a:rPr lang="pt-BR" altLang="ja-JP" sz="2000" dirty="0">
                <a:latin typeface="+mn-ea"/>
                <a:ea typeface="+mn-ea"/>
              </a:rPr>
              <a:t> + 12 H</a:t>
            </a:r>
            <a:r>
              <a:rPr lang="pt-BR" altLang="ja-JP" sz="2000" baseline="-25000" dirty="0">
                <a:latin typeface="+mn-ea"/>
                <a:ea typeface="+mn-ea"/>
              </a:rPr>
              <a:t>2</a:t>
            </a:r>
            <a:r>
              <a:rPr lang="pt-BR" altLang="ja-JP" sz="2000" dirty="0">
                <a:solidFill>
                  <a:srgbClr val="FF0000"/>
                </a:solidFill>
                <a:latin typeface="+mn-ea"/>
                <a:ea typeface="+mn-ea"/>
              </a:rPr>
              <a:t>O</a:t>
            </a:r>
            <a:r>
              <a:rPr lang="pt-BR" altLang="ja-JP" sz="2000" dirty="0">
                <a:latin typeface="+mn-ea"/>
                <a:ea typeface="+mn-ea"/>
              </a:rPr>
              <a:t> + </a:t>
            </a:r>
            <a:r>
              <a:rPr lang="ja-JP" altLang="ja-JP" sz="2000" dirty="0">
                <a:latin typeface="+mn-ea"/>
                <a:ea typeface="+mn-ea"/>
              </a:rPr>
              <a:t>太陽光 →　</a:t>
            </a:r>
            <a:r>
              <a:rPr lang="pt-BR" altLang="ja-JP" sz="2000" dirty="0">
                <a:latin typeface="+mn-ea"/>
                <a:ea typeface="+mn-ea"/>
              </a:rPr>
              <a:t>C</a:t>
            </a:r>
            <a:r>
              <a:rPr lang="pt-BR" altLang="ja-JP" sz="2000" baseline="-25000" dirty="0">
                <a:latin typeface="+mn-ea"/>
                <a:ea typeface="+mn-ea"/>
              </a:rPr>
              <a:t>6</a:t>
            </a:r>
            <a:r>
              <a:rPr lang="pt-BR" altLang="ja-JP" sz="2000" dirty="0">
                <a:latin typeface="+mn-ea"/>
                <a:ea typeface="+mn-ea"/>
              </a:rPr>
              <a:t>H</a:t>
            </a:r>
            <a:r>
              <a:rPr lang="pt-BR" altLang="ja-JP" sz="2000" baseline="-25000" dirty="0">
                <a:latin typeface="+mn-ea"/>
                <a:ea typeface="+mn-ea"/>
              </a:rPr>
              <a:t>12</a:t>
            </a:r>
            <a:r>
              <a:rPr lang="pt-BR" altLang="ja-JP" sz="2000" dirty="0">
                <a:latin typeface="+mn-ea"/>
                <a:ea typeface="+mn-ea"/>
              </a:rPr>
              <a:t>O</a:t>
            </a:r>
            <a:r>
              <a:rPr lang="pt-BR" altLang="ja-JP" sz="2000" baseline="-25000" dirty="0">
                <a:latin typeface="+mn-ea"/>
                <a:ea typeface="+mn-ea"/>
              </a:rPr>
              <a:t>6</a:t>
            </a:r>
            <a:r>
              <a:rPr lang="ja-JP" altLang="ja-JP" sz="2000" dirty="0">
                <a:latin typeface="+mn-ea"/>
                <a:ea typeface="+mn-ea"/>
              </a:rPr>
              <a:t>（グルコース）</a:t>
            </a:r>
            <a:r>
              <a:rPr lang="pt-BR" altLang="ja-JP" sz="2000" dirty="0">
                <a:latin typeface="+mn-ea"/>
                <a:ea typeface="+mn-ea"/>
              </a:rPr>
              <a:t>+ 6</a:t>
            </a:r>
            <a:r>
              <a:rPr lang="pt-BR" altLang="ja-JP" sz="2000" dirty="0">
                <a:solidFill>
                  <a:srgbClr val="FF0000"/>
                </a:solidFill>
                <a:latin typeface="+mn-ea"/>
                <a:ea typeface="+mn-ea"/>
              </a:rPr>
              <a:t>O</a:t>
            </a:r>
            <a:r>
              <a:rPr lang="pt-BR" altLang="ja-JP" sz="2000" baseline="-25000" dirty="0">
                <a:latin typeface="+mn-ea"/>
                <a:ea typeface="+mn-ea"/>
              </a:rPr>
              <a:t>2</a:t>
            </a:r>
            <a:r>
              <a:rPr lang="pt-BR" altLang="ja-JP" sz="2000" dirty="0">
                <a:latin typeface="+mn-ea"/>
                <a:ea typeface="+mn-ea"/>
              </a:rPr>
              <a:t> + 6 H</a:t>
            </a:r>
            <a:r>
              <a:rPr lang="pt-BR" altLang="ja-JP" sz="2000" baseline="-25000" dirty="0">
                <a:latin typeface="+mn-ea"/>
                <a:ea typeface="+mn-ea"/>
              </a:rPr>
              <a:t>2</a:t>
            </a:r>
            <a:r>
              <a:rPr lang="pt-BR" altLang="ja-JP" sz="2000" dirty="0">
                <a:latin typeface="+mn-ea"/>
                <a:ea typeface="+mn-ea"/>
              </a:rPr>
              <a:t>O</a:t>
            </a:r>
            <a:r>
              <a:rPr lang="ja-JP" altLang="ja-JP" sz="2000" dirty="0">
                <a:latin typeface="+mn-ea"/>
                <a:ea typeface="+mn-ea"/>
              </a:rPr>
              <a:t>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60418" name="タイトル 1"/>
          <p:cNvSpPr>
            <a:spLocks noGrp="1"/>
          </p:cNvSpPr>
          <p:nvPr>
            <p:ph type="title"/>
          </p:nvPr>
        </p:nvSpPr>
        <p:spPr>
          <a:xfrm>
            <a:off x="457200" y="1048112"/>
            <a:ext cx="8229600" cy="644525"/>
          </a:xfrm>
        </p:spPr>
        <p:txBody>
          <a:bodyPr/>
          <a:lstStyle/>
          <a:p>
            <a:r>
              <a:rPr lang="en-US" altLang="ja-JP" dirty="0">
                <a:solidFill>
                  <a:srgbClr val="FFFFFF"/>
                </a:solidFill>
                <a:latin typeface="Calibri" charset="0"/>
                <a:ea typeface="ＭＳ Ｐゴシック" charset="0"/>
              </a:rPr>
              <a:t>Ⅶ. </a:t>
            </a:r>
            <a:r>
              <a:rPr lang="ja-JP" altLang="en-US" dirty="0">
                <a:solidFill>
                  <a:srgbClr val="FFFFFF"/>
                </a:solidFill>
                <a:latin typeface="Calibri" charset="0"/>
                <a:ea typeface="ＭＳ Ｐゴシック" charset="0"/>
              </a:rPr>
              <a:t>人間活動が空気に影響</a:t>
            </a:r>
            <a:r>
              <a:rPr lang="en-US" altLang="en-US" dirty="0">
                <a:solidFill>
                  <a:srgbClr val="FFFFFF"/>
                </a:solidFill>
                <a:latin typeface="Calibri" charset="0"/>
                <a:ea typeface="ＭＳ Ｐゴシック" charset="0"/>
              </a:rPr>
              <a:t>を</a:t>
            </a:r>
            <a:br>
              <a:rPr lang="en-US" altLang="en-US" dirty="0">
                <a:solidFill>
                  <a:srgbClr val="FFFFFF"/>
                </a:solidFill>
                <a:latin typeface="Calibri" charset="0"/>
                <a:ea typeface="ＭＳ Ｐゴシック" charset="0"/>
              </a:rPr>
            </a:br>
            <a:r>
              <a:rPr lang="en-US" altLang="en-US" dirty="0">
                <a:solidFill>
                  <a:srgbClr val="FFFFFF"/>
                </a:solidFill>
                <a:latin typeface="Calibri" charset="0"/>
                <a:ea typeface="ＭＳ Ｐゴシック" charset="0"/>
              </a:rPr>
              <a:t>与えて</a:t>
            </a:r>
            <a:r>
              <a:rPr lang="ja-JP" altLang="en-US" dirty="0">
                <a:solidFill>
                  <a:srgbClr val="FFFFFF"/>
                </a:solidFill>
                <a:latin typeface="Calibri" charset="0"/>
                <a:ea typeface="ＭＳ Ｐゴシック" charset="0"/>
              </a:rPr>
              <a:t>きて</a:t>
            </a:r>
            <a:r>
              <a:rPr lang="en-US" altLang="en-US" dirty="0">
                <a:solidFill>
                  <a:srgbClr val="FFFFFF"/>
                </a:solidFill>
                <a:latin typeface="Calibri" charset="0"/>
                <a:ea typeface="ＭＳ Ｐゴシック" charset="0"/>
              </a:rPr>
              <a:t>いる</a:t>
            </a:r>
            <a:br>
              <a:rPr lang="en-US" altLang="en-US" dirty="0">
                <a:solidFill>
                  <a:srgbClr val="FFFFFF"/>
                </a:solidFill>
                <a:latin typeface="Calibri" charset="0"/>
                <a:ea typeface="ＭＳ Ｐゴシック" charset="0"/>
              </a:rPr>
            </a:br>
            <a:endParaRPr lang="ja-JP" altLang="en-US" dirty="0">
              <a:solidFill>
                <a:srgbClr val="FFFFFF"/>
              </a:solidFill>
              <a:latin typeface="Calibri" charset="0"/>
              <a:ea typeface="ＭＳ Ｐゴシック" charset="0"/>
            </a:endParaRPr>
          </a:p>
        </p:txBody>
      </p:sp>
      <p:sp>
        <p:nvSpPr>
          <p:cNvPr id="4" name="テキスト ボックス 3"/>
          <p:cNvSpPr txBox="1"/>
          <p:nvPr/>
        </p:nvSpPr>
        <p:spPr>
          <a:xfrm flipH="1">
            <a:off x="985831" y="2289482"/>
            <a:ext cx="6984362" cy="2948499"/>
          </a:xfrm>
          <a:prstGeom prst="rect">
            <a:avLst/>
          </a:prstGeom>
          <a:noFill/>
        </p:spPr>
        <p:txBody>
          <a:bodyPr wrap="square" rtlCol="0">
            <a:spAutoFit/>
          </a:bodyPr>
          <a:lstStyle/>
          <a:p>
            <a:pPr>
              <a:lnSpc>
                <a:spcPct val="120000"/>
              </a:lnSpc>
            </a:pPr>
            <a:r>
              <a:rPr kumimoji="1" lang="ja-JP" altLang="en-US" sz="3200" dirty="0"/>
              <a:t>・大気汚染　ローカル</a:t>
            </a:r>
            <a:r>
              <a:rPr kumimoji="1" lang="en-US" altLang="ja-JP" sz="3200" dirty="0"/>
              <a:t> → </a:t>
            </a:r>
            <a:r>
              <a:rPr kumimoji="1" lang="ja-JP" altLang="en-US" sz="3200" dirty="0"/>
              <a:t>越境</a:t>
            </a:r>
            <a:endParaRPr kumimoji="1" lang="en-US" altLang="ja-JP" sz="3200" dirty="0"/>
          </a:p>
          <a:p>
            <a:pPr>
              <a:lnSpc>
                <a:spcPct val="120000"/>
              </a:lnSpc>
            </a:pPr>
            <a:r>
              <a:rPr lang="ja-JP" altLang="en-US" sz="3200" dirty="0"/>
              <a:t>・オゾン層破壊　地球規模</a:t>
            </a:r>
            <a:endParaRPr lang="en-US" altLang="ja-JP" sz="3200" dirty="0"/>
          </a:p>
          <a:p>
            <a:pPr>
              <a:lnSpc>
                <a:spcPct val="120000"/>
              </a:lnSpc>
            </a:pPr>
            <a:r>
              <a:rPr kumimoji="1" lang="ja-JP" altLang="en-US" sz="3200" dirty="0"/>
              <a:t>・二酸化炭素濃度の上昇　地球規模</a:t>
            </a:r>
            <a:endParaRPr kumimoji="1" lang="en-US" altLang="ja-JP" sz="3200" dirty="0"/>
          </a:p>
          <a:p>
            <a:pPr>
              <a:lnSpc>
                <a:spcPct val="120000"/>
              </a:lnSpc>
            </a:pPr>
            <a:endParaRPr lang="en-US" altLang="ja-JP" sz="3200" dirty="0"/>
          </a:p>
          <a:p>
            <a:endParaRPr kumimoji="1" lang="ja-JP" altLang="en-US" sz="3200"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14337" name="タイトル 1"/>
          <p:cNvSpPr>
            <a:spLocks noGrp="1"/>
          </p:cNvSpPr>
          <p:nvPr>
            <p:ph type="ctrTitle"/>
          </p:nvPr>
        </p:nvSpPr>
        <p:spPr>
          <a:xfrm>
            <a:off x="184150" y="15875"/>
            <a:ext cx="8820150" cy="1076325"/>
          </a:xfrm>
        </p:spPr>
        <p:txBody>
          <a:bodyPr>
            <a:normAutofit fontScale="90000"/>
          </a:bodyPr>
          <a:lstStyle/>
          <a:p>
            <a:pPr>
              <a:defRPr/>
            </a:pPr>
            <a:br>
              <a:rPr lang="en-US" altLang="ja-JP" dirty="0">
                <a:latin typeface="Calibri" charset="0"/>
                <a:ea typeface="ＭＳ Ｐゴシック" charset="0"/>
              </a:rPr>
            </a:br>
            <a:r>
              <a:rPr lang="ja-JP" altLang="en-US" dirty="0">
                <a:solidFill>
                  <a:srgbClr val="FFFFFF"/>
                </a:solidFill>
                <a:latin typeface="Calibri" charset="0"/>
                <a:ea typeface="ＭＳ Ｐゴシック" charset="0"/>
              </a:rPr>
              <a:t>空気（</a:t>
            </a:r>
            <a:r>
              <a:rPr lang="en-US" altLang="ja-JP" dirty="0">
                <a:solidFill>
                  <a:srgbClr val="FFFFFF"/>
                </a:solidFill>
                <a:latin typeface="Calibri" charset="0"/>
                <a:ea typeface="ＭＳ Ｐゴシック" charset="0"/>
              </a:rPr>
              <a:t>=</a:t>
            </a:r>
            <a:r>
              <a:rPr lang="ja-JP" altLang="en-US" dirty="0">
                <a:solidFill>
                  <a:srgbClr val="FFFFFF"/>
                </a:solidFill>
                <a:latin typeface="Calibri" charset="0"/>
                <a:ea typeface="ＭＳ Ｐゴシック" charset="0"/>
              </a:rPr>
              <a:t> 地球大気）</a:t>
            </a:r>
            <a:br>
              <a:rPr lang="en-US" altLang="ja-JP" dirty="0">
                <a:solidFill>
                  <a:srgbClr val="FFFFFF"/>
                </a:solidFill>
                <a:latin typeface="Calibri" charset="0"/>
                <a:ea typeface="ＭＳ Ｐゴシック" charset="0"/>
              </a:rPr>
            </a:br>
            <a:endParaRPr lang="ja-JP" altLang="en-US" dirty="0">
              <a:solidFill>
                <a:srgbClr val="FFFFFF"/>
              </a:solidFill>
              <a:latin typeface="Calibri" charset="0"/>
              <a:ea typeface="ＭＳ Ｐゴシック" charset="0"/>
            </a:endParaRPr>
          </a:p>
        </p:txBody>
      </p:sp>
      <p:sp>
        <p:nvSpPr>
          <p:cNvPr id="16387" name="テキスト ボックス 7"/>
          <p:cNvSpPr txBox="1">
            <a:spLocks noChangeArrowheads="1"/>
          </p:cNvSpPr>
          <p:nvPr/>
        </p:nvSpPr>
        <p:spPr bwMode="auto">
          <a:xfrm>
            <a:off x="6202363" y="1768475"/>
            <a:ext cx="184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endParaRPr lang="ja-JP" altLang="en-US" sz="1800"/>
          </a:p>
          <a:p>
            <a:endParaRPr lang="ja-JP" altLang="en-US" sz="1800"/>
          </a:p>
        </p:txBody>
      </p:sp>
      <p:graphicFrame>
        <p:nvGraphicFramePr>
          <p:cNvPr id="16390" name="グラフ 3"/>
          <p:cNvGraphicFramePr>
            <a:graphicFrameLocks/>
          </p:cNvGraphicFramePr>
          <p:nvPr/>
        </p:nvGraphicFramePr>
        <p:xfrm>
          <a:off x="-635000" y="1768475"/>
          <a:ext cx="9390063" cy="4411663"/>
        </p:xfrm>
        <a:graphic>
          <a:graphicData uri="http://schemas.openxmlformats.org/presentationml/2006/ole">
            <mc:AlternateContent xmlns:mc="http://schemas.openxmlformats.org/markup-compatibility/2006">
              <mc:Choice xmlns:v="urn:schemas-microsoft-com:vml" Requires="v">
                <p:oleObj spid="_x0000_s16461" r:id="rId4" imgW="7576702" imgH="3005080" progId="Excel.Chart.8">
                  <p:embed/>
                </p:oleObj>
              </mc:Choice>
              <mc:Fallback>
                <p:oleObj r:id="rId4" imgW="7576702" imgH="3005080" progId="Excel.Chart.8">
                  <p:embed/>
                  <p:pic>
                    <p:nvPicPr>
                      <p:cNvPr id="0" name="グラフ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768475"/>
                        <a:ext cx="9390063" cy="441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639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1"/>
          <p:cNvSpPr>
            <a:spLocks noGrp="1"/>
          </p:cNvSpPr>
          <p:nvPr>
            <p:ph type="title"/>
          </p:nvPr>
        </p:nvSpPr>
        <p:spPr>
          <a:xfrm>
            <a:off x="457200" y="147638"/>
            <a:ext cx="8229600" cy="687387"/>
          </a:xfrm>
        </p:spPr>
        <p:txBody>
          <a:bodyPr/>
          <a:lstStyle/>
          <a:p>
            <a:r>
              <a:rPr lang="ja-JP" altLang="en-US">
                <a:solidFill>
                  <a:srgbClr val="FFFFFF"/>
                </a:solidFill>
                <a:latin typeface="Calibri" charset="0"/>
                <a:ea typeface="ＭＳ Ｐゴシック" charset="0"/>
              </a:rPr>
              <a:t>大</a:t>
            </a:r>
            <a:r>
              <a:rPr lang="en-US" altLang="ja-JP">
                <a:solidFill>
                  <a:srgbClr val="FFFFFF"/>
                </a:solidFill>
                <a:latin typeface="Calibri" charset="0"/>
                <a:ea typeface="ＭＳ Ｐゴシック" charset="0"/>
              </a:rPr>
              <a:t> </a:t>
            </a:r>
            <a:r>
              <a:rPr lang="ja-JP" altLang="en-US">
                <a:solidFill>
                  <a:srgbClr val="FFFFFF"/>
                </a:solidFill>
                <a:latin typeface="Calibri" charset="0"/>
                <a:ea typeface="ＭＳ Ｐゴシック" charset="0"/>
              </a:rPr>
              <a:t>気</a:t>
            </a:r>
            <a:r>
              <a:rPr lang="en-US" altLang="ja-JP">
                <a:solidFill>
                  <a:srgbClr val="FFFFFF"/>
                </a:solidFill>
                <a:latin typeface="Calibri" charset="0"/>
                <a:ea typeface="ＭＳ Ｐゴシック" charset="0"/>
              </a:rPr>
              <a:t> </a:t>
            </a:r>
            <a:r>
              <a:rPr lang="ja-JP" altLang="en-US">
                <a:solidFill>
                  <a:srgbClr val="FFFFFF"/>
                </a:solidFill>
                <a:latin typeface="Calibri" charset="0"/>
                <a:ea typeface="ＭＳ Ｐゴシック" charset="0"/>
              </a:rPr>
              <a:t>汚</a:t>
            </a:r>
            <a:r>
              <a:rPr lang="en-US" altLang="ja-JP">
                <a:solidFill>
                  <a:srgbClr val="FFFFFF"/>
                </a:solidFill>
                <a:latin typeface="Calibri" charset="0"/>
                <a:ea typeface="ＭＳ Ｐゴシック" charset="0"/>
              </a:rPr>
              <a:t> </a:t>
            </a:r>
            <a:r>
              <a:rPr lang="ja-JP" altLang="en-US">
                <a:solidFill>
                  <a:srgbClr val="FFFFFF"/>
                </a:solidFill>
                <a:latin typeface="Calibri" charset="0"/>
                <a:ea typeface="ＭＳ Ｐゴシック" charset="0"/>
              </a:rPr>
              <a:t>染</a:t>
            </a:r>
          </a:p>
        </p:txBody>
      </p:sp>
      <p:sp>
        <p:nvSpPr>
          <p:cNvPr id="3" name="コンテンツ プレースホルダー 2"/>
          <p:cNvSpPr>
            <a:spLocks noGrp="1"/>
          </p:cNvSpPr>
          <p:nvPr>
            <p:ph idx="1"/>
          </p:nvPr>
        </p:nvSpPr>
        <p:spPr>
          <a:xfrm>
            <a:off x="457200" y="993775"/>
            <a:ext cx="8229600" cy="3359150"/>
          </a:xfrm>
        </p:spPr>
        <p:txBody>
          <a:bodyPr rtlCol="0">
            <a:normAutofit/>
          </a:bodyPr>
          <a:lstStyle/>
          <a:p>
            <a:pPr marL="0" indent="0" fontAlgn="auto">
              <a:spcAft>
                <a:spcPts val="0"/>
              </a:spcAft>
              <a:buFont typeface="Arial" charset="0"/>
              <a:buNone/>
              <a:defRPr/>
            </a:pPr>
            <a:r>
              <a:rPr lang="ja-JP" altLang="en-US" sz="2400" dirty="0">
                <a:latin typeface="+mn-ea"/>
                <a:cs typeface="+mn-cs"/>
              </a:rPr>
              <a:t>産業革命の担い手である水蒸気は，</a:t>
            </a:r>
            <a:r>
              <a:rPr lang="en-US" altLang="ja-JP" sz="2400" dirty="0">
                <a:latin typeface="+mn-ea"/>
                <a:cs typeface="+mn-cs"/>
              </a:rPr>
              <a:t>100℃,</a:t>
            </a:r>
            <a:r>
              <a:rPr lang="ja-JP" altLang="en-US" sz="2400" dirty="0">
                <a:latin typeface="+mn-ea"/>
                <a:cs typeface="+mn-cs"/>
              </a:rPr>
              <a:t>１気圧で体積が　　</a:t>
            </a:r>
            <a:r>
              <a:rPr lang="en-US" altLang="en-US" sz="2400" dirty="0">
                <a:latin typeface="+mn-ea"/>
                <a:cs typeface="+mn-cs"/>
              </a:rPr>
              <a:t>1700</a:t>
            </a:r>
            <a:r>
              <a:rPr lang="ja-JP" altLang="en-US" sz="2400" dirty="0">
                <a:latin typeface="+mn-ea"/>
                <a:cs typeface="+mn-cs"/>
              </a:rPr>
              <a:t>倍に膨らむ。これにシリンダーを往復させる仕事をさせた。</a:t>
            </a:r>
            <a:endParaRPr lang="en-US" altLang="ja-JP" sz="2400" dirty="0">
              <a:latin typeface="+mn-ea"/>
              <a:cs typeface="+mn-cs"/>
            </a:endParaRPr>
          </a:p>
          <a:p>
            <a:pPr marL="0" indent="0" fontAlgn="auto">
              <a:spcAft>
                <a:spcPts val="0"/>
              </a:spcAft>
              <a:buFont typeface="Arial" charset="0"/>
              <a:buNone/>
              <a:defRPr/>
            </a:pPr>
            <a:r>
              <a:rPr lang="en-US" altLang="ja-JP" dirty="0">
                <a:cs typeface="+mn-cs"/>
              </a:rPr>
              <a:t>                 H</a:t>
            </a:r>
            <a:r>
              <a:rPr lang="en-US" altLang="ja-JP" baseline="-25000" dirty="0">
                <a:cs typeface="+mn-cs"/>
              </a:rPr>
              <a:t>2</a:t>
            </a:r>
            <a:r>
              <a:rPr lang="en-US" altLang="ja-JP" dirty="0">
                <a:cs typeface="+mn-cs"/>
              </a:rPr>
              <a:t>O</a:t>
            </a:r>
            <a:r>
              <a:rPr lang="ja-JP" altLang="en-US" dirty="0">
                <a:cs typeface="+mn-cs"/>
              </a:rPr>
              <a:t>（水）</a:t>
            </a:r>
            <a:r>
              <a:rPr lang="en-US" altLang="ja-JP" dirty="0">
                <a:cs typeface="+mn-cs"/>
              </a:rPr>
              <a:t>+ </a:t>
            </a:r>
            <a:r>
              <a:rPr lang="ja-JP" altLang="en-US" dirty="0">
                <a:cs typeface="+mn-cs"/>
              </a:rPr>
              <a:t>熱</a:t>
            </a:r>
            <a:r>
              <a:rPr lang="en-US" altLang="ja-JP" dirty="0">
                <a:cs typeface="+mn-cs"/>
              </a:rPr>
              <a:t> ⇄ H</a:t>
            </a:r>
            <a:r>
              <a:rPr lang="en-US" altLang="ja-JP" baseline="-25000" dirty="0">
                <a:cs typeface="+mn-cs"/>
              </a:rPr>
              <a:t>2</a:t>
            </a:r>
            <a:r>
              <a:rPr lang="en-US" altLang="ja-JP" dirty="0">
                <a:cs typeface="+mn-cs"/>
              </a:rPr>
              <a:t>O</a:t>
            </a:r>
            <a:r>
              <a:rPr lang="ja-JP" altLang="en-US" dirty="0">
                <a:cs typeface="+mn-cs"/>
              </a:rPr>
              <a:t>（水蒸気）</a:t>
            </a:r>
            <a:r>
              <a:rPr lang="en-US" altLang="ja-JP" dirty="0">
                <a:cs typeface="+mn-cs"/>
              </a:rPr>
              <a:t> </a:t>
            </a:r>
            <a:r>
              <a:rPr lang="ja-JP" altLang="en-US" dirty="0">
                <a:cs typeface="+mn-cs"/>
              </a:rPr>
              <a:t>　　　</a:t>
            </a:r>
            <a:endParaRPr lang="en-US" altLang="ja-JP" dirty="0">
              <a:cs typeface="+mn-cs"/>
            </a:endParaRPr>
          </a:p>
          <a:p>
            <a:pPr marL="0" indent="0" fontAlgn="auto">
              <a:lnSpc>
                <a:spcPct val="80000"/>
              </a:lnSpc>
              <a:spcAft>
                <a:spcPts val="0"/>
              </a:spcAft>
              <a:buFont typeface="Arial" charset="0"/>
              <a:buNone/>
              <a:defRPr/>
            </a:pPr>
            <a:r>
              <a:rPr lang="ja-JP" altLang="ja-JP" dirty="0">
                <a:cs typeface="+mn-cs"/>
              </a:rPr>
              <a:t>　</a:t>
            </a:r>
            <a:r>
              <a:rPr lang="ja-JP" altLang="en-US" dirty="0">
                <a:cs typeface="+mn-cs"/>
              </a:rPr>
              <a:t>　　　　　　　　　　　　　　　</a:t>
            </a:r>
            <a:endParaRPr lang="en-US" altLang="ja-JP" dirty="0">
              <a:cs typeface="+mn-cs"/>
            </a:endParaRPr>
          </a:p>
          <a:p>
            <a:pPr marL="0" indent="0" fontAlgn="auto">
              <a:spcAft>
                <a:spcPts val="0"/>
              </a:spcAft>
              <a:buFont typeface="Arial" charset="0"/>
              <a:buNone/>
              <a:defRPr/>
            </a:pPr>
            <a:r>
              <a:rPr lang="ja-JP" altLang="en-US" sz="2800" dirty="0">
                <a:latin typeface="+mj-lt"/>
                <a:cs typeface="+mn-cs"/>
              </a:rPr>
              <a:t>褐炭（</a:t>
            </a:r>
            <a:r>
              <a:rPr lang="en-US" altLang="ja-JP" sz="2800" dirty="0">
                <a:latin typeface="+mj-lt"/>
                <a:cs typeface="+mn-cs"/>
              </a:rPr>
              <a:t>C + </a:t>
            </a:r>
            <a:r>
              <a:rPr lang="ja-JP" altLang="en-US" sz="2800" dirty="0">
                <a:latin typeface="+mj-lt"/>
                <a:cs typeface="+mn-cs"/>
              </a:rPr>
              <a:t>不純物）</a:t>
            </a:r>
            <a:r>
              <a:rPr lang="en-US" altLang="ja-JP" sz="2800" dirty="0">
                <a:latin typeface="+mj-lt"/>
                <a:cs typeface="+mn-cs"/>
              </a:rPr>
              <a:t>+ O</a:t>
            </a:r>
            <a:r>
              <a:rPr lang="en-US" altLang="ja-JP" sz="2800" baseline="-25000" dirty="0">
                <a:latin typeface="+mj-lt"/>
                <a:cs typeface="+mn-cs"/>
              </a:rPr>
              <a:t>2</a:t>
            </a:r>
            <a:r>
              <a:rPr lang="en-US" altLang="ja-JP" sz="2800" dirty="0">
                <a:latin typeface="+mj-lt"/>
                <a:cs typeface="+mn-cs"/>
              </a:rPr>
              <a:t> →</a:t>
            </a:r>
            <a:r>
              <a:rPr lang="ja-JP" altLang="en-US" sz="2800" dirty="0">
                <a:latin typeface="+mj-lt"/>
                <a:cs typeface="+mn-cs"/>
              </a:rPr>
              <a:t>　</a:t>
            </a:r>
            <a:r>
              <a:rPr lang="en-US" altLang="ja-JP" sz="2800" dirty="0">
                <a:latin typeface="+mj-lt"/>
                <a:cs typeface="+mn-cs"/>
              </a:rPr>
              <a:t> </a:t>
            </a:r>
            <a:r>
              <a:rPr lang="ja-JP" altLang="en-US" sz="2800" dirty="0">
                <a:latin typeface="+mj-lt"/>
                <a:cs typeface="+mn-cs"/>
              </a:rPr>
              <a:t>熱</a:t>
            </a:r>
            <a:r>
              <a:rPr lang="en-US" altLang="ja-JP" sz="2800" dirty="0">
                <a:latin typeface="+mj-lt"/>
                <a:cs typeface="+mn-cs"/>
              </a:rPr>
              <a:t> + CO</a:t>
            </a:r>
            <a:r>
              <a:rPr lang="en-US" altLang="ja-JP" sz="2800" baseline="-25000" dirty="0">
                <a:latin typeface="+mj-lt"/>
                <a:cs typeface="+mn-cs"/>
              </a:rPr>
              <a:t>2</a:t>
            </a:r>
            <a:r>
              <a:rPr lang="en-US" altLang="ja-JP" sz="2800" dirty="0">
                <a:latin typeface="+mj-lt"/>
                <a:cs typeface="+mn-cs"/>
              </a:rPr>
              <a:t> + SO</a:t>
            </a:r>
            <a:r>
              <a:rPr lang="en-US" altLang="ja-JP" sz="2800" baseline="-25000" dirty="0">
                <a:latin typeface="+mj-lt"/>
                <a:cs typeface="+mn-cs"/>
              </a:rPr>
              <a:t>2</a:t>
            </a:r>
            <a:r>
              <a:rPr lang="en-US" altLang="ja-JP" sz="2800" dirty="0">
                <a:latin typeface="+mj-lt"/>
                <a:cs typeface="+mn-cs"/>
              </a:rPr>
              <a:t> + </a:t>
            </a:r>
            <a:r>
              <a:rPr lang="en-US" altLang="ja-JP" sz="2800" dirty="0" err="1">
                <a:latin typeface="+mj-lt"/>
                <a:cs typeface="+mn-cs"/>
              </a:rPr>
              <a:t>NOx</a:t>
            </a:r>
            <a:r>
              <a:rPr lang="en-US" altLang="ja-JP" sz="2800" dirty="0">
                <a:latin typeface="+mj-lt"/>
                <a:cs typeface="+mn-cs"/>
              </a:rPr>
              <a:t> +</a:t>
            </a:r>
            <a:r>
              <a:rPr lang="ja-JP" altLang="en-US" sz="2800" dirty="0">
                <a:latin typeface="+mj-lt"/>
                <a:cs typeface="+mn-cs"/>
              </a:rPr>
              <a:t>灰燼</a:t>
            </a:r>
            <a:endParaRPr lang="en-US" altLang="ja-JP" sz="2800" dirty="0">
              <a:latin typeface="+mj-lt"/>
              <a:cs typeface="+mn-cs"/>
            </a:endParaRPr>
          </a:p>
          <a:p>
            <a:pPr marL="0" indent="0" fontAlgn="auto">
              <a:spcAft>
                <a:spcPts val="0"/>
              </a:spcAft>
              <a:buFont typeface="Arial" charset="0"/>
              <a:buNone/>
              <a:defRPr/>
            </a:pPr>
            <a:endParaRPr lang="en-US" altLang="ja-JP" sz="2800" dirty="0">
              <a:latin typeface="+mj-lt"/>
              <a:cs typeface="+mn-cs"/>
            </a:endParaRPr>
          </a:p>
        </p:txBody>
      </p:sp>
      <p:pic>
        <p:nvPicPr>
          <p:cNvPr id="61443"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3783013"/>
            <a:ext cx="4610100" cy="307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テキスト ボックス 4"/>
          <p:cNvSpPr txBox="1">
            <a:spLocks noChangeArrowheads="1"/>
          </p:cNvSpPr>
          <p:nvPr/>
        </p:nvSpPr>
        <p:spPr bwMode="auto">
          <a:xfrm>
            <a:off x="150813" y="3783013"/>
            <a:ext cx="4383087" cy="347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dirty="0">
                <a:latin typeface="+mn-ea"/>
                <a:ea typeface="+mn-ea"/>
              </a:rPr>
              <a:t>1850</a:t>
            </a:r>
            <a:r>
              <a:rPr lang="ja-JP" altLang="en-US" dirty="0">
                <a:latin typeface="+mn-ea"/>
                <a:ea typeface="+mn-ea"/>
              </a:rPr>
              <a:t>年代</a:t>
            </a:r>
            <a:r>
              <a:rPr lang="en-US" altLang="ja-JP" dirty="0">
                <a:latin typeface="+mn-ea"/>
                <a:ea typeface="+mn-ea"/>
              </a:rPr>
              <a:t>  C. Dickens</a:t>
            </a:r>
            <a:r>
              <a:rPr lang="ja-JP" altLang="en-US" dirty="0">
                <a:latin typeface="+mn-ea"/>
                <a:ea typeface="+mn-ea"/>
              </a:rPr>
              <a:t>の世界</a:t>
            </a:r>
            <a:endParaRPr lang="en-US" altLang="ja-JP" dirty="0">
              <a:latin typeface="+mn-ea"/>
              <a:ea typeface="+mn-ea"/>
            </a:endParaRPr>
          </a:p>
          <a:p>
            <a:pPr>
              <a:defRPr/>
            </a:pPr>
            <a:r>
              <a:rPr lang="en-US" altLang="ja-JP" dirty="0">
                <a:latin typeface="+mn-ea"/>
                <a:ea typeface="+mn-ea"/>
              </a:rPr>
              <a:t>1905</a:t>
            </a:r>
            <a:r>
              <a:rPr lang="ja-JP" altLang="en-US" dirty="0">
                <a:latin typeface="+mn-ea"/>
                <a:ea typeface="+mn-ea"/>
              </a:rPr>
              <a:t>年</a:t>
            </a:r>
            <a:r>
              <a:rPr lang="en-US" altLang="ja-JP" dirty="0">
                <a:latin typeface="+mn-ea"/>
                <a:ea typeface="+mn-ea"/>
              </a:rPr>
              <a:t>   </a:t>
            </a:r>
            <a:r>
              <a:rPr lang="ja-JP" altLang="en-US" dirty="0">
                <a:latin typeface="+mn-ea"/>
                <a:ea typeface="+mn-ea"/>
              </a:rPr>
              <a:t>　</a:t>
            </a:r>
            <a:r>
              <a:rPr lang="en-US" altLang="ja-JP" sz="2600" u="sng" dirty="0">
                <a:latin typeface="+mn-ea"/>
                <a:ea typeface="+mn-ea"/>
              </a:rPr>
              <a:t>sm</a:t>
            </a:r>
            <a:r>
              <a:rPr lang="en-US" altLang="ja-JP" sz="2600" dirty="0">
                <a:latin typeface="+mn-ea"/>
                <a:ea typeface="+mn-ea"/>
              </a:rPr>
              <a:t>oke +  f</a:t>
            </a:r>
            <a:r>
              <a:rPr lang="en-US" altLang="ja-JP" sz="2600" u="sng" dirty="0">
                <a:latin typeface="+mn-ea"/>
                <a:ea typeface="+mn-ea"/>
              </a:rPr>
              <a:t>og</a:t>
            </a:r>
          </a:p>
          <a:p>
            <a:pPr>
              <a:defRPr/>
            </a:pPr>
            <a:r>
              <a:rPr lang="en-US" altLang="ja-JP" dirty="0">
                <a:latin typeface="+mn-ea"/>
                <a:ea typeface="+mn-ea"/>
              </a:rPr>
              <a:t>                         →</a:t>
            </a:r>
            <a:r>
              <a:rPr lang="ja-JP" altLang="en-US" dirty="0">
                <a:latin typeface="+mn-ea"/>
                <a:ea typeface="+mn-ea"/>
              </a:rPr>
              <a:t>　</a:t>
            </a:r>
            <a:r>
              <a:rPr lang="en-US" altLang="ja-JP" sz="2600" dirty="0">
                <a:latin typeface="+mn-ea"/>
                <a:ea typeface="+mn-ea"/>
              </a:rPr>
              <a:t>“smog”</a:t>
            </a:r>
          </a:p>
          <a:p>
            <a:pPr>
              <a:defRPr/>
            </a:pPr>
            <a:r>
              <a:rPr lang="en-US" altLang="ja-JP" dirty="0">
                <a:latin typeface="+mn-ea"/>
                <a:ea typeface="+mn-ea"/>
              </a:rPr>
              <a:t>1952</a:t>
            </a:r>
            <a:r>
              <a:rPr lang="ja-JP" altLang="en-US" dirty="0">
                <a:latin typeface="+mn-ea"/>
                <a:ea typeface="+mn-ea"/>
              </a:rPr>
              <a:t>年</a:t>
            </a:r>
            <a:r>
              <a:rPr lang="en-US" altLang="ja-JP" dirty="0">
                <a:latin typeface="+mn-ea"/>
                <a:ea typeface="+mn-ea"/>
              </a:rPr>
              <a:t>12</a:t>
            </a:r>
            <a:r>
              <a:rPr lang="ja-JP" altLang="en-US" dirty="0">
                <a:latin typeface="+mn-ea"/>
                <a:ea typeface="+mn-ea"/>
              </a:rPr>
              <a:t>月　ロンドンの</a:t>
            </a:r>
            <a:endParaRPr lang="en-US" altLang="ja-JP" dirty="0">
              <a:latin typeface="+mn-ea"/>
              <a:ea typeface="+mn-ea"/>
            </a:endParaRPr>
          </a:p>
          <a:p>
            <a:pPr>
              <a:defRPr/>
            </a:pPr>
            <a:r>
              <a:rPr lang="ja-JP" altLang="ja-JP" dirty="0">
                <a:latin typeface="+mn-ea"/>
                <a:ea typeface="+mn-ea"/>
              </a:rPr>
              <a:t>　</a:t>
            </a:r>
            <a:r>
              <a:rPr lang="ja-JP" altLang="en-US" dirty="0">
                <a:latin typeface="+mn-ea"/>
                <a:ea typeface="+mn-ea"/>
              </a:rPr>
              <a:t>　　　　　　　 大スモッグ</a:t>
            </a:r>
            <a:endParaRPr lang="en-US" altLang="ja-JP" dirty="0">
              <a:latin typeface="+mn-ea"/>
              <a:ea typeface="+mn-ea"/>
            </a:endParaRPr>
          </a:p>
          <a:p>
            <a:pPr>
              <a:defRPr/>
            </a:pPr>
            <a:r>
              <a:rPr lang="en-US" altLang="ja-JP" dirty="0">
                <a:latin typeface="+mn-ea"/>
                <a:ea typeface="+mn-ea"/>
              </a:rPr>
              <a:t>1940</a:t>
            </a:r>
            <a:r>
              <a:rPr lang="ja-JP" altLang="en-US" dirty="0">
                <a:latin typeface="+mn-ea"/>
                <a:ea typeface="+mn-ea"/>
              </a:rPr>
              <a:t>年以降</a:t>
            </a:r>
            <a:r>
              <a:rPr lang="en-US" altLang="ja-JP" dirty="0">
                <a:latin typeface="+mn-ea"/>
                <a:ea typeface="+mn-ea"/>
              </a:rPr>
              <a:t> </a:t>
            </a:r>
            <a:r>
              <a:rPr lang="en-US" altLang="en-US" dirty="0">
                <a:latin typeface="+mn-ea"/>
                <a:ea typeface="+mn-ea"/>
              </a:rPr>
              <a:t> </a:t>
            </a:r>
            <a:r>
              <a:rPr lang="ja-JP" altLang="en-US" dirty="0">
                <a:latin typeface="+mn-ea"/>
                <a:ea typeface="+mn-ea"/>
              </a:rPr>
              <a:t>ロスアンゼルス</a:t>
            </a:r>
            <a:endParaRPr lang="en-US" altLang="ja-JP" dirty="0">
              <a:latin typeface="+mn-ea"/>
              <a:ea typeface="+mn-ea"/>
            </a:endParaRPr>
          </a:p>
          <a:p>
            <a:pPr>
              <a:defRPr/>
            </a:pPr>
            <a:r>
              <a:rPr lang="ja-JP" altLang="ja-JP" dirty="0">
                <a:latin typeface="+mn-ea"/>
                <a:ea typeface="+mn-ea"/>
              </a:rPr>
              <a:t>　</a:t>
            </a:r>
            <a:r>
              <a:rPr lang="ja-JP" altLang="en-US" dirty="0">
                <a:latin typeface="+mn-ea"/>
                <a:ea typeface="+mn-ea"/>
              </a:rPr>
              <a:t>　　　　　　　</a:t>
            </a:r>
            <a:r>
              <a:rPr lang="en-US" altLang="ja-JP" dirty="0">
                <a:latin typeface="+mn-ea"/>
                <a:ea typeface="+mn-ea"/>
              </a:rPr>
              <a:t> </a:t>
            </a:r>
            <a:r>
              <a:rPr lang="ja-JP" altLang="en-US" dirty="0">
                <a:latin typeface="+mn-ea"/>
                <a:ea typeface="+mn-ea"/>
              </a:rPr>
              <a:t>で光化学スモッグ</a:t>
            </a:r>
            <a:endParaRPr lang="en-US" altLang="ja-JP" dirty="0">
              <a:latin typeface="+mn-ea"/>
              <a:ea typeface="+mn-ea"/>
            </a:endParaRPr>
          </a:p>
          <a:p>
            <a:pPr>
              <a:defRPr/>
            </a:pPr>
            <a:endParaRPr lang="en-US" altLang="ja-JP" dirty="0">
              <a:latin typeface="+mn-ea"/>
              <a:ea typeface="+mn-ea"/>
            </a:endParaRPr>
          </a:p>
          <a:p>
            <a:pPr>
              <a:defRPr/>
            </a:pPr>
            <a:endParaRPr lang="en-US" altLang="ja-JP" dirty="0">
              <a:latin typeface="+mn-ea"/>
              <a:ea typeface="+mn-ea"/>
            </a:endParaRPr>
          </a:p>
        </p:txBody>
      </p:sp>
      <p:cxnSp>
        <p:nvCxnSpPr>
          <p:cNvPr id="4" name="直線矢印コネクタ 3"/>
          <p:cNvCxnSpPr/>
          <p:nvPr/>
        </p:nvCxnSpPr>
        <p:spPr>
          <a:xfrm flipH="1" flipV="1">
            <a:off x="4176713" y="2430463"/>
            <a:ext cx="357187" cy="485775"/>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7000">
              <a:srgbClr val="1B8FFF"/>
            </a:gs>
          </a:gsLst>
          <a:lin ang="16200000" scaled="0"/>
          <a:tileRect/>
        </a:gra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4685" y="1328710"/>
            <a:ext cx="8805643" cy="5529289"/>
          </a:xfrm>
        </p:spPr>
        <p:txBody>
          <a:bodyPr/>
          <a:lstStyle/>
          <a:p>
            <a:pPr marL="0" indent="0">
              <a:buNone/>
              <a:defRPr/>
            </a:pPr>
            <a:r>
              <a:rPr lang="ja-JP" altLang="en-US" dirty="0">
                <a:solidFill>
                  <a:srgbClr val="1E1C11"/>
                </a:solidFill>
                <a:latin typeface="+mn-ea"/>
              </a:rPr>
              <a:t>・善玉　 オゾン層（地上</a:t>
            </a:r>
            <a:r>
              <a:rPr lang="en-US" altLang="ja-JP" dirty="0">
                <a:solidFill>
                  <a:srgbClr val="1E1C11"/>
                </a:solidFill>
                <a:latin typeface="+mn-ea"/>
              </a:rPr>
              <a:t>20</a:t>
            </a:r>
            <a:r>
              <a:rPr lang="en-US" altLang="en-US" dirty="0">
                <a:solidFill>
                  <a:srgbClr val="1E1C11"/>
                </a:solidFill>
                <a:latin typeface="+mn-ea"/>
              </a:rPr>
              <a:t>~30</a:t>
            </a:r>
            <a:r>
              <a:rPr lang="en-US" altLang="ja-JP" dirty="0">
                <a:solidFill>
                  <a:srgbClr val="1E1C11"/>
                </a:solidFill>
                <a:latin typeface="+mn-ea"/>
              </a:rPr>
              <a:t>km</a:t>
            </a:r>
            <a:r>
              <a:rPr lang="ja-JP" altLang="en-US" dirty="0">
                <a:solidFill>
                  <a:srgbClr val="1E1C11"/>
                </a:solidFill>
                <a:latin typeface="+mn-ea"/>
              </a:rPr>
              <a:t>）は成層圏の空気から作られ、有害な紫外線が地表まで到達するのをカットしている</a:t>
            </a:r>
            <a:endParaRPr lang="en-US" altLang="ja-JP" dirty="0">
              <a:solidFill>
                <a:srgbClr val="1E1C11"/>
              </a:solidFill>
              <a:latin typeface="+mn-ea"/>
            </a:endParaRPr>
          </a:p>
          <a:p>
            <a:pPr marL="0" indent="0">
              <a:buNone/>
              <a:defRPr/>
            </a:pPr>
            <a:r>
              <a:rPr lang="ja-JP" altLang="en-US" sz="2800" dirty="0">
                <a:solidFill>
                  <a:srgbClr val="1E1C11"/>
                </a:solidFill>
                <a:latin typeface="+mn-ea"/>
              </a:rPr>
              <a:t>　　　</a:t>
            </a:r>
            <a:r>
              <a:rPr lang="en-US" altLang="ja-JP" sz="2800" dirty="0">
                <a:solidFill>
                  <a:srgbClr val="1E1C11"/>
                </a:solidFill>
                <a:latin typeface="+mn-ea"/>
              </a:rPr>
              <a:t>O</a:t>
            </a:r>
            <a:r>
              <a:rPr lang="en-US" altLang="ja-JP" sz="2800" baseline="-25000" dirty="0">
                <a:solidFill>
                  <a:srgbClr val="1E1C11"/>
                </a:solidFill>
                <a:latin typeface="+mn-ea"/>
              </a:rPr>
              <a:t>2</a:t>
            </a:r>
            <a:r>
              <a:rPr lang="en-US" altLang="ja-JP" sz="2800" dirty="0">
                <a:solidFill>
                  <a:srgbClr val="1E1C11"/>
                </a:solidFill>
                <a:latin typeface="+mn-ea"/>
              </a:rPr>
              <a:t>   →   O  +  O</a:t>
            </a:r>
            <a:r>
              <a:rPr lang="ja-JP" altLang="en-US" sz="2800" dirty="0">
                <a:solidFill>
                  <a:srgbClr val="1E1C11"/>
                </a:solidFill>
                <a:latin typeface="+mn-ea"/>
              </a:rPr>
              <a:t>　　</a:t>
            </a:r>
            <a:r>
              <a:rPr lang="ja-JP" altLang="ja-JP" sz="2400" dirty="0">
                <a:solidFill>
                  <a:srgbClr val="1E1C11"/>
                </a:solidFill>
                <a:latin typeface="+mn-ea"/>
              </a:rPr>
              <a:t>　</a:t>
            </a:r>
            <a:r>
              <a:rPr lang="ja-JP" altLang="en-US" sz="2400" dirty="0">
                <a:solidFill>
                  <a:srgbClr val="1E1C11"/>
                </a:solidFill>
                <a:latin typeface="+mn-ea"/>
              </a:rPr>
              <a:t>　　</a:t>
            </a:r>
            <a:r>
              <a:rPr lang="en-US" altLang="en-US" sz="2800" dirty="0">
                <a:solidFill>
                  <a:srgbClr val="1E1C11"/>
                </a:solidFill>
                <a:latin typeface="+mn-ea"/>
              </a:rPr>
              <a:t> </a:t>
            </a:r>
          </a:p>
          <a:p>
            <a:pPr marL="0" indent="0">
              <a:buNone/>
              <a:defRPr/>
            </a:pPr>
            <a:r>
              <a:rPr lang="ja-JP" altLang="en-US" sz="2800" dirty="0">
                <a:solidFill>
                  <a:srgbClr val="1E1C11"/>
                </a:solidFill>
                <a:latin typeface="+mn-ea"/>
              </a:rPr>
              <a:t>　　　</a:t>
            </a:r>
            <a:r>
              <a:rPr lang="en-US" altLang="ja-JP" sz="2800" dirty="0">
                <a:solidFill>
                  <a:srgbClr val="1E1C11"/>
                </a:solidFill>
                <a:latin typeface="+mn-ea"/>
              </a:rPr>
              <a:t>O + O</a:t>
            </a:r>
            <a:r>
              <a:rPr lang="en-US" altLang="ja-JP" sz="2800" baseline="-25000" dirty="0">
                <a:solidFill>
                  <a:srgbClr val="1E1C11"/>
                </a:solidFill>
                <a:latin typeface="+mn-ea"/>
              </a:rPr>
              <a:t>2</a:t>
            </a:r>
            <a:r>
              <a:rPr lang="en-US" altLang="ja-JP" sz="2800" dirty="0">
                <a:solidFill>
                  <a:srgbClr val="1E1C11"/>
                </a:solidFill>
                <a:latin typeface="+mn-ea"/>
              </a:rPr>
              <a:t>  →</a:t>
            </a:r>
            <a:r>
              <a:rPr lang="ja-JP" altLang="en-US" sz="2800" dirty="0">
                <a:solidFill>
                  <a:srgbClr val="1E1C11"/>
                </a:solidFill>
                <a:latin typeface="+mn-ea"/>
              </a:rPr>
              <a:t>  </a:t>
            </a:r>
            <a:r>
              <a:rPr lang="en-US" altLang="ja-JP" sz="2800" dirty="0">
                <a:solidFill>
                  <a:srgbClr val="1E1C11"/>
                </a:solidFill>
                <a:latin typeface="+mn-ea"/>
              </a:rPr>
              <a:t>O</a:t>
            </a:r>
            <a:r>
              <a:rPr lang="en-US" altLang="ja-JP" sz="2800" baseline="-25000" dirty="0">
                <a:solidFill>
                  <a:srgbClr val="1E1C11"/>
                </a:solidFill>
                <a:latin typeface="+mn-ea"/>
              </a:rPr>
              <a:t>3</a:t>
            </a:r>
          </a:p>
          <a:p>
            <a:pPr marL="0" indent="0">
              <a:buNone/>
              <a:defRPr/>
            </a:pPr>
            <a:endParaRPr lang="en-US" altLang="ja-JP" sz="2800" baseline="-25000" dirty="0">
              <a:solidFill>
                <a:srgbClr val="1E1C11"/>
              </a:solidFill>
              <a:latin typeface="+mn-ea"/>
            </a:endParaRPr>
          </a:p>
          <a:p>
            <a:pPr marL="0" indent="0">
              <a:buNone/>
              <a:defRPr/>
            </a:pPr>
            <a:endParaRPr lang="en-US" altLang="ja-JP" dirty="0">
              <a:solidFill>
                <a:srgbClr val="1E1C11"/>
              </a:solidFill>
              <a:latin typeface="+mn-ea"/>
            </a:endParaRPr>
          </a:p>
          <a:p>
            <a:pPr marL="0" indent="0">
              <a:buNone/>
              <a:defRPr/>
            </a:pPr>
            <a:r>
              <a:rPr lang="ja-JP" altLang="en-US" dirty="0">
                <a:solidFill>
                  <a:srgbClr val="1E1C11"/>
                </a:solidFill>
                <a:latin typeface="+mn-ea"/>
              </a:rPr>
              <a:t>・悪玉</a:t>
            </a:r>
            <a:r>
              <a:rPr lang="en-US" altLang="ja-JP" dirty="0">
                <a:solidFill>
                  <a:srgbClr val="1E1C11"/>
                </a:solidFill>
                <a:latin typeface="+mn-ea"/>
              </a:rPr>
              <a:t> </a:t>
            </a:r>
            <a:r>
              <a:rPr lang="ja-JP" altLang="en-US" dirty="0">
                <a:solidFill>
                  <a:srgbClr val="1E1C11"/>
                </a:solidFill>
                <a:latin typeface="+mn-ea"/>
              </a:rPr>
              <a:t>　対流圏にあるオゾン　光化学オキシダント</a:t>
            </a:r>
            <a:endParaRPr lang="en-US" altLang="ja-JP" dirty="0">
              <a:solidFill>
                <a:srgbClr val="1E1C11"/>
              </a:solidFill>
              <a:latin typeface="+mn-ea"/>
            </a:endParaRPr>
          </a:p>
          <a:p>
            <a:pPr marL="0" indent="0">
              <a:lnSpc>
                <a:spcPct val="130000"/>
              </a:lnSpc>
              <a:buNone/>
              <a:defRPr/>
            </a:pPr>
            <a:r>
              <a:rPr lang="en-US" altLang="ja-JP" sz="2800" dirty="0">
                <a:solidFill>
                  <a:srgbClr val="1E1C11"/>
                </a:solidFill>
                <a:latin typeface="+mn-ea"/>
              </a:rPr>
              <a:t>       NO</a:t>
            </a:r>
            <a:r>
              <a:rPr lang="en-US" altLang="ja-JP" sz="2800" baseline="-25000" dirty="0">
                <a:solidFill>
                  <a:srgbClr val="1E1C11"/>
                </a:solidFill>
                <a:latin typeface="+mn-ea"/>
              </a:rPr>
              <a:t>2</a:t>
            </a:r>
            <a:r>
              <a:rPr lang="ja-JP" altLang="en-US" sz="2800" dirty="0">
                <a:solidFill>
                  <a:srgbClr val="1E1C11"/>
                </a:solidFill>
                <a:latin typeface="+mn-ea"/>
              </a:rPr>
              <a:t> </a:t>
            </a:r>
            <a:r>
              <a:rPr lang="en-US" altLang="ja-JP" sz="2800" dirty="0">
                <a:solidFill>
                  <a:srgbClr val="1E1C11"/>
                </a:solidFill>
                <a:latin typeface="+mn-ea"/>
              </a:rPr>
              <a:t> →  NO  +  O</a:t>
            </a:r>
            <a:endParaRPr lang="ja-JP" altLang="en-US" sz="2800" i="1" dirty="0"/>
          </a:p>
          <a:p>
            <a:pPr marL="0" indent="0">
              <a:buNone/>
              <a:defRPr/>
            </a:pPr>
            <a:r>
              <a:rPr lang="ja-JP" altLang="ja-JP" sz="2800" dirty="0">
                <a:solidFill>
                  <a:srgbClr val="1E1C11"/>
                </a:solidFill>
                <a:latin typeface="+mn-ea"/>
              </a:rPr>
              <a:t>　</a:t>
            </a:r>
            <a:r>
              <a:rPr lang="ja-JP" altLang="en-US" sz="2800" dirty="0">
                <a:solidFill>
                  <a:srgbClr val="1E1C11"/>
                </a:solidFill>
                <a:latin typeface="+mn-ea"/>
              </a:rPr>
              <a:t>　　</a:t>
            </a:r>
            <a:r>
              <a:rPr lang="en-US" altLang="ja-JP" sz="2800" dirty="0">
                <a:solidFill>
                  <a:srgbClr val="1E1C11"/>
                </a:solidFill>
                <a:latin typeface="+mn-ea"/>
              </a:rPr>
              <a:t> O + O</a:t>
            </a:r>
            <a:r>
              <a:rPr lang="en-US" altLang="ja-JP" sz="2800" baseline="-25000" dirty="0">
                <a:solidFill>
                  <a:srgbClr val="1E1C11"/>
                </a:solidFill>
                <a:latin typeface="+mn-ea"/>
              </a:rPr>
              <a:t>2</a:t>
            </a:r>
            <a:r>
              <a:rPr lang="en-US" altLang="ja-JP" sz="2800" dirty="0">
                <a:solidFill>
                  <a:srgbClr val="1E1C11"/>
                </a:solidFill>
                <a:latin typeface="+mn-ea"/>
              </a:rPr>
              <a:t>  →</a:t>
            </a:r>
            <a:r>
              <a:rPr lang="ja-JP" altLang="en-US" sz="2800" dirty="0">
                <a:solidFill>
                  <a:srgbClr val="1E1C11"/>
                </a:solidFill>
                <a:latin typeface="+mn-ea"/>
              </a:rPr>
              <a:t>  </a:t>
            </a:r>
            <a:r>
              <a:rPr lang="en-US" altLang="ja-JP" sz="2800" dirty="0">
                <a:solidFill>
                  <a:srgbClr val="1E1C11"/>
                </a:solidFill>
                <a:latin typeface="+mn-ea"/>
              </a:rPr>
              <a:t>O</a:t>
            </a:r>
            <a:r>
              <a:rPr lang="en-US" altLang="ja-JP" sz="2800" baseline="-25000" dirty="0">
                <a:solidFill>
                  <a:srgbClr val="1E1C11"/>
                </a:solidFill>
                <a:latin typeface="+mn-ea"/>
              </a:rPr>
              <a:t>3</a:t>
            </a:r>
            <a:r>
              <a:rPr lang="ja-JP" altLang="en-US" sz="2800" baseline="-25000" dirty="0">
                <a:solidFill>
                  <a:srgbClr val="1E1C11"/>
                </a:solidFill>
                <a:latin typeface="+mn-ea"/>
              </a:rPr>
              <a:t>　　　　　　　　　</a:t>
            </a:r>
            <a:endParaRPr lang="ja-JP" altLang="en-US" sz="2800" i="1" dirty="0"/>
          </a:p>
          <a:p>
            <a:pPr marL="0" indent="0">
              <a:buNone/>
              <a:defRPr/>
            </a:pPr>
            <a:endParaRPr lang="en-US" altLang="ja-JP" sz="2800" baseline="-25000" dirty="0">
              <a:solidFill>
                <a:srgbClr val="1E1C11"/>
              </a:solidFill>
              <a:latin typeface="+mn-ea"/>
            </a:endParaRPr>
          </a:p>
        </p:txBody>
      </p:sp>
      <p:sp>
        <p:nvSpPr>
          <p:cNvPr id="4" name="テキスト ボックス 3"/>
          <p:cNvSpPr txBox="1"/>
          <p:nvPr/>
        </p:nvSpPr>
        <p:spPr>
          <a:xfrm>
            <a:off x="1651319" y="2657135"/>
            <a:ext cx="636462" cy="800219"/>
          </a:xfrm>
          <a:prstGeom prst="rect">
            <a:avLst/>
          </a:prstGeom>
          <a:noFill/>
        </p:spPr>
        <p:txBody>
          <a:bodyPr wrap="none" rtlCol="0">
            <a:spAutoFit/>
          </a:bodyPr>
          <a:lstStyle/>
          <a:p>
            <a:r>
              <a:rPr lang="en-US" altLang="ja-JP" sz="2800" i="1" dirty="0" err="1"/>
              <a:t>hv</a:t>
            </a:r>
            <a:endParaRPr lang="ja-JP" altLang="en-US" sz="2800" i="1" dirty="0"/>
          </a:p>
          <a:p>
            <a:endParaRPr kumimoji="1" lang="ja-JP" altLang="en-US" dirty="0"/>
          </a:p>
        </p:txBody>
      </p:sp>
      <p:sp>
        <p:nvSpPr>
          <p:cNvPr id="2" name="タイトル 1"/>
          <p:cNvSpPr>
            <a:spLocks noGrp="1"/>
          </p:cNvSpPr>
          <p:nvPr>
            <p:ph type="title"/>
          </p:nvPr>
        </p:nvSpPr>
        <p:spPr>
          <a:xfrm>
            <a:off x="457200" y="30580"/>
            <a:ext cx="8229600" cy="1143000"/>
          </a:xfrm>
        </p:spPr>
        <p:txBody>
          <a:bodyPr/>
          <a:lstStyle/>
          <a:p>
            <a:r>
              <a:rPr kumimoji="1" lang="ja-JP" altLang="en-US" dirty="0">
                <a:solidFill>
                  <a:srgbClr val="FFFFFF"/>
                </a:solidFill>
              </a:rPr>
              <a:t>善玉オゾンと悪玉オゾン</a:t>
            </a:r>
          </a:p>
        </p:txBody>
      </p:sp>
      <p:sp>
        <p:nvSpPr>
          <p:cNvPr id="5" name="角丸四角形吹き出し 4"/>
          <p:cNvSpPr/>
          <p:nvPr/>
        </p:nvSpPr>
        <p:spPr>
          <a:xfrm>
            <a:off x="4043578" y="2774117"/>
            <a:ext cx="4448771" cy="1754712"/>
          </a:xfrm>
          <a:prstGeom prst="wedgeRoundRectCallout">
            <a:avLst>
              <a:gd name="adj1" fmla="val -21209"/>
              <a:gd name="adj2" fmla="val 5012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buNone/>
              <a:defRPr/>
            </a:pPr>
            <a:endParaRPr lang="en-US" altLang="ja-JP" sz="2800" dirty="0">
              <a:solidFill>
                <a:srgbClr val="1E1C11"/>
              </a:solidFill>
              <a:latin typeface="+mn-ea"/>
            </a:endParaRPr>
          </a:p>
          <a:p>
            <a:pPr marL="0" indent="0">
              <a:buNone/>
              <a:defRPr/>
            </a:pPr>
            <a:r>
              <a:rPr lang="ja-JP" altLang="en-US" sz="2800" dirty="0">
                <a:solidFill>
                  <a:srgbClr val="FFFF00"/>
                </a:solidFill>
                <a:latin typeface="+mn-ea"/>
              </a:rPr>
              <a:t>オゾン層破壊物質規制に対して、国際協力（ウイーン条約</a:t>
            </a:r>
            <a:r>
              <a:rPr lang="en-US" altLang="ja-JP" sz="2800" dirty="0">
                <a:solidFill>
                  <a:srgbClr val="FFFF00"/>
                </a:solidFill>
                <a:latin typeface="+mn-ea"/>
              </a:rPr>
              <a:t>1985</a:t>
            </a:r>
            <a:r>
              <a:rPr lang="ja-JP" altLang="en-US" sz="2800" dirty="0">
                <a:solidFill>
                  <a:srgbClr val="FFFF00"/>
                </a:solidFill>
                <a:latin typeface="+mn-ea"/>
              </a:rPr>
              <a:t>年）が成果をあげている</a:t>
            </a:r>
            <a:endParaRPr lang="en-US" altLang="ja-JP" sz="2800" dirty="0">
              <a:solidFill>
                <a:srgbClr val="FFFF00"/>
              </a:solidFill>
              <a:latin typeface="+mn-ea"/>
            </a:endParaRPr>
          </a:p>
          <a:p>
            <a:pPr algn="ctr"/>
            <a:endParaRPr lang="ja-JP" altLang="en-US" dirty="0"/>
          </a:p>
        </p:txBody>
      </p:sp>
      <p:sp>
        <p:nvSpPr>
          <p:cNvPr id="7" name="テキスト ボックス 6"/>
          <p:cNvSpPr txBox="1"/>
          <p:nvPr/>
        </p:nvSpPr>
        <p:spPr>
          <a:xfrm>
            <a:off x="1814353" y="5284017"/>
            <a:ext cx="636462" cy="800219"/>
          </a:xfrm>
          <a:prstGeom prst="rect">
            <a:avLst/>
          </a:prstGeom>
          <a:noFill/>
        </p:spPr>
        <p:txBody>
          <a:bodyPr wrap="none" rtlCol="0">
            <a:spAutoFit/>
          </a:bodyPr>
          <a:lstStyle/>
          <a:p>
            <a:pPr lvl="0"/>
            <a:r>
              <a:rPr lang="en-US" altLang="ja-JP" sz="2800" i="1" dirty="0" err="1">
                <a:solidFill>
                  <a:prstClr val="black"/>
                </a:solidFill>
              </a:rPr>
              <a:t>hv</a:t>
            </a:r>
            <a:endParaRPr lang="ja-JP" altLang="en-US" sz="2800" i="1" dirty="0">
              <a:solidFill>
                <a:prstClr val="black"/>
              </a:solidFill>
            </a:endParaRPr>
          </a:p>
          <a:p>
            <a:endParaRPr kumimoji="1" lang="ja-JP" altLang="en-US" dirty="0"/>
          </a:p>
        </p:txBody>
      </p:sp>
    </p:spTree>
    <p:extLst>
      <p:ext uri="{BB962C8B-B14F-4D97-AF65-F5344CB8AC3E}">
        <p14:creationId xmlns:p14="http://schemas.microsoft.com/office/powerpoint/2010/main" val="266578295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タイトル 1"/>
          <p:cNvSpPr>
            <a:spLocks noGrp="1"/>
          </p:cNvSpPr>
          <p:nvPr>
            <p:ph type="title"/>
          </p:nvPr>
        </p:nvSpPr>
        <p:spPr>
          <a:xfrm>
            <a:off x="100013" y="87313"/>
            <a:ext cx="8586787" cy="1143000"/>
          </a:xfrm>
        </p:spPr>
        <p:txBody>
          <a:bodyPr rtlCol="0">
            <a:normAutofit fontScale="90000"/>
          </a:bodyPr>
          <a:lstStyle/>
          <a:p>
            <a:pPr fontAlgn="auto">
              <a:spcAft>
                <a:spcPts val="0"/>
              </a:spcAft>
              <a:defRPr/>
            </a:pPr>
            <a:r>
              <a:rPr lang="ja-JP" altLang="en-US" sz="3600" baseline="30000" dirty="0">
                <a:solidFill>
                  <a:schemeClr val="bg1"/>
                </a:solidFill>
                <a:latin typeface="+mj-ea"/>
                <a:cs typeface="+mj-cs"/>
              </a:rPr>
              <a:t>分子の事件簿</a:t>
            </a:r>
            <a:r>
              <a:rPr lang="en-US" altLang="ja-JP" sz="3600" baseline="30000" dirty="0">
                <a:solidFill>
                  <a:schemeClr val="bg1"/>
                </a:solidFill>
                <a:latin typeface="+mj-ea"/>
                <a:cs typeface="+mj-cs"/>
              </a:rPr>
              <a:t>7 </a:t>
            </a:r>
            <a:r>
              <a:rPr lang="ja-JP" altLang="en-US" sz="3600" dirty="0">
                <a:solidFill>
                  <a:schemeClr val="bg1"/>
                </a:solidFill>
                <a:latin typeface="+mj-ea"/>
                <a:cs typeface="+mj-cs"/>
              </a:rPr>
              <a:t>二酸化炭素をはじめとする温室効果　ガスによる地球温暖化</a:t>
            </a:r>
          </a:p>
        </p:txBody>
      </p:sp>
      <p:sp>
        <p:nvSpPr>
          <p:cNvPr id="62466" name="テキスト ボックス 2"/>
          <p:cNvSpPr txBox="1">
            <a:spLocks noChangeArrowheads="1"/>
          </p:cNvSpPr>
          <p:nvPr/>
        </p:nvSpPr>
        <p:spPr bwMode="auto">
          <a:xfrm>
            <a:off x="-474663" y="6183313"/>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　　　　　　　　　　　　　　　　　</a:t>
            </a:r>
          </a:p>
        </p:txBody>
      </p:sp>
      <p:pic>
        <p:nvPicPr>
          <p:cNvPr id="6246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595438"/>
            <a:ext cx="2606675" cy="318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テキスト ボックス 4"/>
          <p:cNvSpPr txBox="1"/>
          <p:nvPr/>
        </p:nvSpPr>
        <p:spPr>
          <a:xfrm>
            <a:off x="346075" y="4919663"/>
            <a:ext cx="2974975" cy="2246312"/>
          </a:xfrm>
          <a:prstGeom prst="rect">
            <a:avLst/>
          </a:prstGeom>
          <a:noFill/>
        </p:spPr>
        <p:txBody>
          <a:bodyPr>
            <a:spAutoFit/>
          </a:bodyPr>
          <a:lstStyle/>
          <a:p>
            <a:pPr>
              <a:defRPr/>
            </a:pPr>
            <a:r>
              <a:rPr lang="en-US" altLang="ja-JP" sz="2000" dirty="0">
                <a:latin typeface="+mn-ea"/>
                <a:ea typeface="+mn-ea"/>
              </a:rPr>
              <a:t>J. </a:t>
            </a:r>
            <a:r>
              <a:rPr lang="ja-JP" altLang="en-US" sz="2000" dirty="0">
                <a:latin typeface="+mn-ea"/>
                <a:ea typeface="+mn-ea"/>
              </a:rPr>
              <a:t>フーリエ　　　　　　　　　　　　　</a:t>
            </a:r>
            <a:endParaRPr lang="en-US" altLang="ja-JP" sz="2000" dirty="0">
              <a:latin typeface="+mn-ea"/>
            </a:endParaRPr>
          </a:p>
          <a:p>
            <a:pPr>
              <a:defRPr/>
            </a:pPr>
            <a:r>
              <a:rPr lang="ja-JP" altLang="en-US" sz="2000" dirty="0">
                <a:solidFill>
                  <a:srgbClr val="FF0000"/>
                </a:solidFill>
                <a:latin typeface="+mn-ea"/>
              </a:rPr>
              <a:t>太陽光で温められた地表の熱が逃げるのを大気が遮らないと、地表は平均</a:t>
            </a:r>
            <a:r>
              <a:rPr lang="en-US" altLang="ja-JP" sz="2000" dirty="0">
                <a:solidFill>
                  <a:srgbClr val="FF0000"/>
                </a:solidFill>
                <a:latin typeface="+mn-ea"/>
              </a:rPr>
              <a:t>-18℃</a:t>
            </a:r>
            <a:r>
              <a:rPr lang="ja-JP" altLang="ja-JP" sz="2000" dirty="0">
                <a:solidFill>
                  <a:srgbClr val="FF0000"/>
                </a:solidFill>
                <a:latin typeface="+mn-ea"/>
              </a:rPr>
              <a:t>　</a:t>
            </a:r>
            <a:r>
              <a:rPr lang="ja-JP" altLang="en-US" sz="2000" dirty="0">
                <a:latin typeface="+mn-ea"/>
              </a:rPr>
              <a:t>（</a:t>
            </a:r>
            <a:r>
              <a:rPr lang="en-US" altLang="ja-JP" sz="2000" dirty="0">
                <a:latin typeface="+mn-ea"/>
              </a:rPr>
              <a:t>1824</a:t>
            </a:r>
            <a:r>
              <a:rPr lang="ja-JP" altLang="en-US" sz="2000" dirty="0">
                <a:latin typeface="+mn-ea"/>
              </a:rPr>
              <a:t>年）</a:t>
            </a:r>
          </a:p>
          <a:p>
            <a:pPr>
              <a:defRPr/>
            </a:pPr>
            <a:endParaRPr lang="ja-JP" altLang="en-US" sz="2000" dirty="0">
              <a:latin typeface="+mn-ea"/>
            </a:endParaRPr>
          </a:p>
          <a:p>
            <a:pPr>
              <a:defRPr/>
            </a:pPr>
            <a:r>
              <a:rPr lang="ja-JP" altLang="en-US" sz="2000" dirty="0">
                <a:latin typeface="+mn-ea"/>
                <a:ea typeface="+mn-ea"/>
              </a:rPr>
              <a:t>　　　</a:t>
            </a:r>
            <a:endParaRPr lang="en-US" altLang="ja-JP" sz="2000" dirty="0">
              <a:latin typeface="+mn-ea"/>
              <a:ea typeface="+mn-ea"/>
            </a:endParaRPr>
          </a:p>
        </p:txBody>
      </p:sp>
      <p:pic>
        <p:nvPicPr>
          <p:cNvPr id="62469"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25" y="1660525"/>
            <a:ext cx="2773363" cy="294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9050" y="1541463"/>
            <a:ext cx="2441575" cy="305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p:cNvSpPr txBox="1"/>
          <p:nvPr/>
        </p:nvSpPr>
        <p:spPr>
          <a:xfrm>
            <a:off x="3486150" y="4859338"/>
            <a:ext cx="2867025" cy="1323975"/>
          </a:xfrm>
          <a:prstGeom prst="rect">
            <a:avLst/>
          </a:prstGeom>
          <a:noFill/>
        </p:spPr>
        <p:txBody>
          <a:bodyPr wrap="none">
            <a:spAutoFit/>
          </a:bodyPr>
          <a:lstStyle/>
          <a:p>
            <a:pPr>
              <a:defRPr/>
            </a:pPr>
            <a:r>
              <a:rPr lang="en-US" altLang="ja-JP" sz="2000" dirty="0">
                <a:latin typeface="+mn-ea"/>
                <a:ea typeface="+mn-ea"/>
              </a:rPr>
              <a:t>J. </a:t>
            </a:r>
            <a:r>
              <a:rPr lang="ja-JP" altLang="en-US" sz="2000" dirty="0">
                <a:latin typeface="+mn-ea"/>
                <a:ea typeface="+mn-ea"/>
              </a:rPr>
              <a:t>チンダル</a:t>
            </a:r>
            <a:endParaRPr lang="en-US" altLang="ja-JP" sz="2000" dirty="0">
              <a:latin typeface="+mn-ea"/>
              <a:ea typeface="+mn-ea"/>
            </a:endParaRPr>
          </a:p>
          <a:p>
            <a:pPr>
              <a:defRPr/>
            </a:pPr>
            <a:r>
              <a:rPr lang="ja-JP" altLang="en-US" sz="2000" dirty="0">
                <a:solidFill>
                  <a:srgbClr val="FF0000"/>
                </a:solidFill>
                <a:latin typeface="+mn-ea"/>
                <a:ea typeface="+mn-ea"/>
              </a:rPr>
              <a:t>各種空気分子の</a:t>
            </a:r>
            <a:r>
              <a:rPr lang="ja-JP" altLang="ja-JP" sz="2000" dirty="0">
                <a:solidFill>
                  <a:srgbClr val="FF0000"/>
                </a:solidFill>
                <a:latin typeface="+mn-ea"/>
                <a:ea typeface="+mn-ea"/>
              </a:rPr>
              <a:t>太陽光</a:t>
            </a:r>
            <a:endParaRPr lang="en-US" altLang="ja-JP" sz="2000" dirty="0">
              <a:solidFill>
                <a:srgbClr val="FF0000"/>
              </a:solidFill>
              <a:latin typeface="+mn-ea"/>
              <a:ea typeface="+mn-ea"/>
            </a:endParaRPr>
          </a:p>
          <a:p>
            <a:pPr>
              <a:defRPr/>
            </a:pPr>
            <a:r>
              <a:rPr lang="ja-JP" altLang="ja-JP" sz="2000" dirty="0">
                <a:solidFill>
                  <a:srgbClr val="FF0000"/>
                </a:solidFill>
                <a:latin typeface="+mn-ea"/>
                <a:ea typeface="+mn-ea"/>
              </a:rPr>
              <a:t>及び赤外線の吸収・反射</a:t>
            </a:r>
            <a:endParaRPr lang="en-US" altLang="ja-JP" sz="2000" dirty="0">
              <a:solidFill>
                <a:srgbClr val="FF0000"/>
              </a:solidFill>
              <a:latin typeface="+mn-ea"/>
              <a:ea typeface="+mn-ea"/>
            </a:endParaRPr>
          </a:p>
          <a:p>
            <a:pPr>
              <a:defRPr/>
            </a:pPr>
            <a:r>
              <a:rPr lang="ja-JP" altLang="ja-JP" sz="2000" dirty="0">
                <a:solidFill>
                  <a:srgbClr val="FF0000"/>
                </a:solidFill>
                <a:latin typeface="+mn-ea"/>
                <a:ea typeface="+mn-ea"/>
              </a:rPr>
              <a:t>係数の測定</a:t>
            </a:r>
            <a:r>
              <a:rPr lang="ja-JP" altLang="en-US" sz="2000" dirty="0">
                <a:latin typeface="+mn-ea"/>
                <a:ea typeface="+mn-ea"/>
              </a:rPr>
              <a:t>（</a:t>
            </a:r>
            <a:r>
              <a:rPr lang="en-US" altLang="ja-JP" sz="2000" dirty="0">
                <a:latin typeface="+mn-ea"/>
                <a:ea typeface="+mn-ea"/>
              </a:rPr>
              <a:t>1859</a:t>
            </a:r>
            <a:r>
              <a:rPr lang="ja-JP" altLang="en-US" sz="2000" dirty="0">
                <a:latin typeface="+mn-ea"/>
                <a:ea typeface="+mn-ea"/>
              </a:rPr>
              <a:t>年）</a:t>
            </a:r>
            <a:r>
              <a:rPr lang="ja-JP" altLang="ja-JP" sz="2000" dirty="0">
                <a:latin typeface="+mn-ea"/>
                <a:ea typeface="+mn-ea"/>
              </a:rPr>
              <a:t> </a:t>
            </a:r>
            <a:endParaRPr lang="ja-JP" altLang="en-US" sz="2000" dirty="0">
              <a:latin typeface="+mn-ea"/>
              <a:ea typeface="+mn-ea"/>
            </a:endParaRPr>
          </a:p>
        </p:txBody>
      </p:sp>
      <p:sp>
        <p:nvSpPr>
          <p:cNvPr id="2" name="テキスト ボックス 1"/>
          <p:cNvSpPr txBox="1"/>
          <p:nvPr/>
        </p:nvSpPr>
        <p:spPr>
          <a:xfrm>
            <a:off x="6584950" y="4794250"/>
            <a:ext cx="2468563" cy="1938338"/>
          </a:xfrm>
          <a:prstGeom prst="rect">
            <a:avLst/>
          </a:prstGeom>
          <a:noFill/>
        </p:spPr>
        <p:txBody>
          <a:bodyPr wrap="none">
            <a:spAutoFit/>
          </a:bodyPr>
          <a:lstStyle/>
          <a:p>
            <a:pPr>
              <a:defRPr/>
            </a:pPr>
            <a:r>
              <a:rPr lang="en-US" altLang="ja-JP" sz="2000" dirty="0">
                <a:latin typeface="+mn-ea"/>
                <a:ea typeface="+mn-ea"/>
              </a:rPr>
              <a:t>S. </a:t>
            </a:r>
            <a:r>
              <a:rPr lang="ja-JP" altLang="en-US" sz="2000" dirty="0">
                <a:latin typeface="+mn-ea"/>
                <a:ea typeface="+mn-ea"/>
              </a:rPr>
              <a:t>アレニウス</a:t>
            </a:r>
            <a:endParaRPr lang="en-US" altLang="ja-JP" sz="2000" dirty="0">
              <a:latin typeface="+mn-ea"/>
              <a:ea typeface="+mn-ea"/>
            </a:endParaRPr>
          </a:p>
          <a:p>
            <a:pPr>
              <a:defRPr/>
            </a:pPr>
            <a:r>
              <a:rPr lang="ja-JP" altLang="en-US" sz="2000" dirty="0">
                <a:solidFill>
                  <a:srgbClr val="FF0000"/>
                </a:solidFill>
                <a:latin typeface="+mn-ea"/>
                <a:ea typeface="+mn-ea"/>
              </a:rPr>
              <a:t>産業革命以来増え続</a:t>
            </a:r>
            <a:endParaRPr lang="en-US" altLang="ja-JP" sz="2000" dirty="0">
              <a:solidFill>
                <a:srgbClr val="FF0000"/>
              </a:solidFill>
              <a:latin typeface="+mn-ea"/>
              <a:ea typeface="+mn-ea"/>
            </a:endParaRPr>
          </a:p>
          <a:p>
            <a:pPr>
              <a:defRPr/>
            </a:pPr>
            <a:r>
              <a:rPr lang="ja-JP" altLang="en-US" sz="2000" dirty="0">
                <a:solidFill>
                  <a:srgbClr val="FF0000"/>
                </a:solidFill>
                <a:latin typeface="+mn-ea"/>
                <a:ea typeface="+mn-ea"/>
              </a:rPr>
              <a:t>けている二酸化炭素</a:t>
            </a:r>
            <a:endParaRPr lang="en-US" altLang="ja-JP" sz="2000" dirty="0">
              <a:solidFill>
                <a:srgbClr val="FF0000"/>
              </a:solidFill>
              <a:latin typeface="+mn-ea"/>
              <a:ea typeface="+mn-ea"/>
            </a:endParaRPr>
          </a:p>
          <a:p>
            <a:pPr>
              <a:defRPr/>
            </a:pPr>
            <a:r>
              <a:rPr lang="ja-JP" altLang="en-US" sz="2000" dirty="0">
                <a:solidFill>
                  <a:srgbClr val="FF0000"/>
                </a:solidFill>
                <a:latin typeface="+mn-ea"/>
                <a:ea typeface="+mn-ea"/>
              </a:rPr>
              <a:t>濃度による地球温暖</a:t>
            </a:r>
            <a:endParaRPr lang="en-US" altLang="ja-JP" sz="2000" dirty="0">
              <a:solidFill>
                <a:srgbClr val="FF0000"/>
              </a:solidFill>
              <a:latin typeface="+mn-ea"/>
              <a:ea typeface="+mn-ea"/>
            </a:endParaRPr>
          </a:p>
          <a:p>
            <a:pPr>
              <a:defRPr/>
            </a:pPr>
            <a:r>
              <a:rPr lang="ja-JP" altLang="en-US" sz="2000" dirty="0">
                <a:solidFill>
                  <a:srgbClr val="FF0000"/>
                </a:solidFill>
                <a:latin typeface="+mn-ea"/>
                <a:ea typeface="+mn-ea"/>
              </a:rPr>
              <a:t>化は憂慮すべきこと</a:t>
            </a:r>
            <a:endParaRPr lang="en-US" altLang="ja-JP" sz="2000" dirty="0">
              <a:solidFill>
                <a:srgbClr val="FF0000"/>
              </a:solidFill>
              <a:latin typeface="+mn-ea"/>
              <a:ea typeface="+mn-ea"/>
            </a:endParaRPr>
          </a:p>
          <a:p>
            <a:pPr>
              <a:defRPr/>
            </a:pPr>
            <a:r>
              <a:rPr lang="ja-JP" altLang="en-US" sz="2000" dirty="0">
                <a:solidFill>
                  <a:srgbClr val="FF0000"/>
                </a:solidFill>
                <a:latin typeface="+mn-ea"/>
                <a:ea typeface="+mn-ea"/>
              </a:rPr>
              <a:t>ではないか</a:t>
            </a:r>
            <a:r>
              <a:rPr lang="ja-JP" altLang="en-US" sz="2000" dirty="0">
                <a:latin typeface="+mn-ea"/>
                <a:ea typeface="+mn-ea"/>
              </a:rPr>
              <a:t>（</a:t>
            </a:r>
            <a:r>
              <a:rPr lang="en-US" altLang="ja-JP" sz="2000" dirty="0">
                <a:latin typeface="+mn-ea"/>
                <a:ea typeface="+mn-ea"/>
              </a:rPr>
              <a:t>1896</a:t>
            </a:r>
            <a:r>
              <a:rPr lang="ja-JP" altLang="en-US" sz="2000" dirty="0">
                <a:latin typeface="+mn-ea"/>
                <a:ea typeface="+mn-ea"/>
              </a:rPr>
              <a:t>年）</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19075" y="23813"/>
            <a:ext cx="8686800" cy="811212"/>
          </a:xfrm>
        </p:spPr>
        <p:txBody>
          <a:bodyPr rtlCol="0">
            <a:normAutofit/>
          </a:bodyPr>
          <a:lstStyle/>
          <a:p>
            <a:pPr fontAlgn="auto">
              <a:spcAft>
                <a:spcPts val="0"/>
              </a:spcAft>
              <a:defRPr/>
            </a:pPr>
            <a:r>
              <a:rPr lang="en-US" altLang="ja-JP" sz="4000" dirty="0">
                <a:latin typeface="Calibri" charset="0"/>
                <a:ea typeface="ＭＳ Ｐゴシック" charset="0"/>
                <a:cs typeface="+mj-cs"/>
              </a:rPr>
              <a:t> </a:t>
            </a:r>
            <a:r>
              <a:rPr lang="ja-JP" altLang="en-US" sz="4000" dirty="0">
                <a:solidFill>
                  <a:srgbClr val="FFFFFF"/>
                </a:solidFill>
                <a:latin typeface="Calibri" charset="0"/>
                <a:ea typeface="ＭＳ Ｐゴシック" charset="0"/>
                <a:cs typeface="+mj-cs"/>
              </a:rPr>
              <a:t>二酸化炭素</a:t>
            </a:r>
            <a:r>
              <a:rPr lang="en-US" altLang="ja-JP" sz="4000" dirty="0">
                <a:latin typeface="Calibri" charset="0"/>
                <a:ea typeface="ＭＳ Ｐゴシック" charset="0"/>
                <a:cs typeface="+mj-cs"/>
              </a:rPr>
              <a:t>              </a:t>
            </a:r>
            <a:r>
              <a:rPr lang="ja-JP" altLang="en-US" sz="4000" dirty="0">
                <a:solidFill>
                  <a:srgbClr val="FFFFFF"/>
                </a:solidFill>
                <a:latin typeface="Calibri" charset="0"/>
                <a:ea typeface="ＭＳ Ｐゴシック" charset="0"/>
                <a:cs typeface="+mj-cs"/>
              </a:rPr>
              <a:t>は善玉か悪玉か</a:t>
            </a:r>
            <a:endParaRPr lang="ja-JP" altLang="en-US" sz="3200" dirty="0">
              <a:solidFill>
                <a:srgbClr val="FFFFFF"/>
              </a:solidFill>
              <a:latin typeface="+mn-ea"/>
              <a:ea typeface="+mn-ea"/>
              <a:cs typeface="+mj-cs"/>
            </a:endParaRPr>
          </a:p>
        </p:txBody>
      </p:sp>
      <p:sp>
        <p:nvSpPr>
          <p:cNvPr id="46082" name="コンテンツ プレースホルダー 2"/>
          <p:cNvSpPr>
            <a:spLocks noGrp="1"/>
          </p:cNvSpPr>
          <p:nvPr>
            <p:ph idx="1"/>
          </p:nvPr>
        </p:nvSpPr>
        <p:spPr>
          <a:xfrm>
            <a:off x="257175" y="1185863"/>
            <a:ext cx="8648700" cy="2909887"/>
          </a:xfrm>
        </p:spPr>
        <p:txBody>
          <a:bodyPr rtlCol="0">
            <a:normAutofit/>
          </a:bodyPr>
          <a:lstStyle/>
          <a:p>
            <a:pPr marL="0" indent="0" fontAlgn="auto">
              <a:spcAft>
                <a:spcPts val="0"/>
              </a:spcAft>
              <a:buFont typeface="Arial" charset="0"/>
              <a:buNone/>
              <a:defRPr/>
            </a:pPr>
            <a:r>
              <a:rPr lang="ja-JP" altLang="en-US" sz="2800" dirty="0">
                <a:latin typeface="+mn-ea"/>
                <a:cs typeface="+mn-cs"/>
              </a:rPr>
              <a:t>善玉</a:t>
            </a:r>
            <a:endParaRPr lang="en-US" altLang="ja-JP" sz="2800" dirty="0">
              <a:latin typeface="+mn-ea"/>
              <a:cs typeface="+mn-cs"/>
            </a:endParaRPr>
          </a:p>
          <a:p>
            <a:pPr marL="514350" indent="-514350" fontAlgn="auto">
              <a:spcAft>
                <a:spcPts val="0"/>
              </a:spcAft>
              <a:buFont typeface="Arial" charset="0"/>
              <a:buAutoNum type="arabicPeriod"/>
              <a:defRPr/>
            </a:pPr>
            <a:r>
              <a:rPr lang="ja-JP" altLang="en-US" sz="2800" dirty="0">
                <a:latin typeface="+mn-ea"/>
                <a:cs typeface="+mn-cs"/>
              </a:rPr>
              <a:t>植物の光合成の原料であり、酸素とブドウ糖を生産し</a:t>
            </a:r>
            <a:r>
              <a:rPr lang="en-US" altLang="ja-JP" sz="2800" dirty="0">
                <a:latin typeface="+mn-ea"/>
                <a:cs typeface="+mn-cs"/>
              </a:rPr>
              <a:t>  </a:t>
            </a:r>
          </a:p>
          <a:p>
            <a:pPr marL="0" indent="0" fontAlgn="auto">
              <a:spcAft>
                <a:spcPts val="0"/>
              </a:spcAft>
              <a:buFont typeface="Arial" charset="0"/>
              <a:buNone/>
              <a:defRPr/>
            </a:pPr>
            <a:r>
              <a:rPr lang="en-US" altLang="ja-JP" sz="2800" dirty="0">
                <a:latin typeface="+mn-ea"/>
                <a:cs typeface="+mn-cs"/>
              </a:rPr>
              <a:t>    </a:t>
            </a:r>
            <a:r>
              <a:rPr lang="ja-JP" altLang="en-US" sz="2800" dirty="0">
                <a:latin typeface="+mn-ea"/>
                <a:cs typeface="+mn-cs"/>
              </a:rPr>
              <a:t>ている</a:t>
            </a:r>
            <a:endParaRPr lang="en-US" altLang="ja-JP" sz="2800" dirty="0">
              <a:latin typeface="+mn-ea"/>
              <a:cs typeface="+mn-cs"/>
            </a:endParaRPr>
          </a:p>
          <a:p>
            <a:pPr marL="0" indent="0" fontAlgn="auto">
              <a:spcAft>
                <a:spcPts val="0"/>
              </a:spcAft>
              <a:buFont typeface="Arial" charset="0"/>
              <a:buNone/>
              <a:defRPr/>
            </a:pPr>
            <a:r>
              <a:rPr lang="en-US" altLang="ja-JP" sz="2800" dirty="0">
                <a:latin typeface="+mn-ea"/>
                <a:cs typeface="+mn-cs"/>
              </a:rPr>
              <a:t>2. </a:t>
            </a:r>
            <a:r>
              <a:rPr lang="ja-JP" altLang="en-US" sz="2800" dirty="0">
                <a:latin typeface="+mn-ea"/>
                <a:cs typeface="+mn-cs"/>
              </a:rPr>
              <a:t>地球を住みやすい温度に保っている</a:t>
            </a:r>
            <a:endParaRPr lang="en-US" altLang="ja-JP" sz="2800" dirty="0">
              <a:latin typeface="+mn-ea"/>
              <a:cs typeface="+mn-cs"/>
            </a:endParaRPr>
          </a:p>
          <a:p>
            <a:pPr marL="0" indent="0" fontAlgn="auto">
              <a:spcAft>
                <a:spcPts val="0"/>
              </a:spcAft>
              <a:buFont typeface="Arial" charset="0"/>
              <a:buNone/>
              <a:defRPr/>
            </a:pPr>
            <a:r>
              <a:rPr lang="en-US" altLang="ja-JP" sz="2800" dirty="0">
                <a:latin typeface="+mn-ea"/>
                <a:cs typeface="+mn-cs"/>
              </a:rPr>
              <a:t>3. </a:t>
            </a:r>
            <a:r>
              <a:rPr lang="ja-JP" altLang="en-US" sz="2800" dirty="0">
                <a:latin typeface="+mn-ea"/>
                <a:cs typeface="+mn-cs"/>
              </a:rPr>
              <a:t>工業製品への用途</a:t>
            </a:r>
            <a:r>
              <a:rPr lang="en-US" altLang="ja-JP" sz="2800" dirty="0">
                <a:latin typeface="+mn-ea"/>
                <a:cs typeface="+mn-cs"/>
              </a:rPr>
              <a:t> (</a:t>
            </a:r>
            <a:r>
              <a:rPr lang="ja-JP" altLang="en-US" sz="2800" dirty="0">
                <a:latin typeface="+mn-ea"/>
                <a:cs typeface="+mn-cs"/>
              </a:rPr>
              <a:t>ドライアイス、各種炭酸飲料</a:t>
            </a:r>
            <a:r>
              <a:rPr lang="en-US" altLang="ja-JP" sz="2800" dirty="0">
                <a:latin typeface="+mn-ea"/>
                <a:cs typeface="+mn-cs"/>
              </a:rPr>
              <a:t>)</a:t>
            </a:r>
            <a:endParaRPr lang="en-US" altLang="ja-JP" dirty="0">
              <a:latin typeface="Calibri" charset="0"/>
              <a:ea typeface="ＭＳ Ｐゴシック" charset="0"/>
              <a:cs typeface="+mn-cs"/>
            </a:endParaRPr>
          </a:p>
          <a:p>
            <a:pPr marL="0" indent="0" fontAlgn="auto">
              <a:spcAft>
                <a:spcPts val="0"/>
              </a:spcAft>
              <a:buFont typeface="Arial" charset="0"/>
              <a:buNone/>
              <a:defRPr/>
            </a:pPr>
            <a:endParaRPr lang="en-US" altLang="ja-JP" dirty="0">
              <a:latin typeface="Calibri" charset="0"/>
              <a:ea typeface="ＭＳ Ｐゴシック" charset="0"/>
              <a:cs typeface="+mn-cs"/>
            </a:endParaRPr>
          </a:p>
          <a:p>
            <a:pPr marL="0" indent="0" fontAlgn="auto">
              <a:spcAft>
                <a:spcPts val="0"/>
              </a:spcAft>
              <a:buFont typeface="Arial" charset="0"/>
              <a:buNone/>
              <a:defRPr/>
            </a:pPr>
            <a:endParaRPr lang="en-US" altLang="ja-JP" dirty="0">
              <a:latin typeface="Calibri" charset="0"/>
              <a:ea typeface="ＭＳ Ｐゴシック" charset="0"/>
              <a:cs typeface="+mn-cs"/>
            </a:endParaRPr>
          </a:p>
          <a:p>
            <a:pPr fontAlgn="auto">
              <a:spcAft>
                <a:spcPts val="0"/>
              </a:spcAft>
              <a:buFont typeface="Arial"/>
              <a:buChar char="•"/>
              <a:defRPr/>
            </a:pPr>
            <a:endParaRPr lang="en-US" altLang="ja-JP" dirty="0">
              <a:latin typeface="Calibri" charset="0"/>
              <a:ea typeface="ＭＳ Ｐゴシック" charset="0"/>
              <a:cs typeface="+mn-cs"/>
            </a:endParaRPr>
          </a:p>
          <a:p>
            <a:pPr fontAlgn="auto">
              <a:spcAft>
                <a:spcPts val="0"/>
              </a:spcAft>
              <a:buFont typeface="Arial"/>
              <a:buChar char="•"/>
              <a:defRPr/>
            </a:pPr>
            <a:endParaRPr lang="en-US" altLang="ja-JP" dirty="0">
              <a:latin typeface="Calibri" charset="0"/>
              <a:ea typeface="ＭＳ Ｐゴシック" charset="0"/>
              <a:cs typeface="+mn-cs"/>
            </a:endParaRPr>
          </a:p>
          <a:p>
            <a:pPr marL="0" indent="0" fontAlgn="auto">
              <a:spcAft>
                <a:spcPts val="0"/>
              </a:spcAft>
              <a:buFont typeface="Arial" charset="0"/>
              <a:buNone/>
              <a:defRPr/>
            </a:pPr>
            <a:endParaRPr lang="en-US" altLang="ja-JP" dirty="0">
              <a:latin typeface="Calibri" charset="0"/>
              <a:ea typeface="ＭＳ Ｐゴシック" charset="0"/>
              <a:cs typeface="+mn-cs"/>
            </a:endParaRPr>
          </a:p>
        </p:txBody>
      </p:sp>
      <p:sp>
        <p:nvSpPr>
          <p:cNvPr id="2" name="テキスト ボックス 1"/>
          <p:cNvSpPr txBox="1"/>
          <p:nvPr/>
        </p:nvSpPr>
        <p:spPr>
          <a:xfrm>
            <a:off x="457200" y="692150"/>
            <a:ext cx="3040063" cy="523875"/>
          </a:xfrm>
          <a:prstGeom prst="rect">
            <a:avLst/>
          </a:prstGeom>
          <a:noFill/>
        </p:spPr>
        <p:txBody>
          <a:bodyPr wrap="none">
            <a:spAutoFit/>
          </a:bodyPr>
          <a:lstStyle/>
          <a:p>
            <a:pPr>
              <a:defRPr/>
            </a:pPr>
            <a:r>
              <a:rPr lang="en-US" altLang="ja-JP" sz="2400" dirty="0"/>
              <a:t> </a:t>
            </a:r>
            <a:r>
              <a:rPr lang="en-US" altLang="ja-JP" sz="2800" dirty="0">
                <a:latin typeface="+mn-ea"/>
              </a:rPr>
              <a:t>(400 ppm = 0.04 %)</a:t>
            </a:r>
            <a:endParaRPr lang="ja-JP" altLang="en-US" sz="2800" dirty="0"/>
          </a:p>
        </p:txBody>
      </p:sp>
      <p:sp>
        <p:nvSpPr>
          <p:cNvPr id="3" name="テキスト ボックス 2"/>
          <p:cNvSpPr txBox="1"/>
          <p:nvPr/>
        </p:nvSpPr>
        <p:spPr>
          <a:xfrm>
            <a:off x="330200" y="3862388"/>
            <a:ext cx="8813800" cy="3170237"/>
          </a:xfrm>
          <a:prstGeom prst="rect">
            <a:avLst/>
          </a:prstGeom>
          <a:noFill/>
        </p:spPr>
        <p:txBody>
          <a:bodyPr>
            <a:spAutoFit/>
          </a:bodyPr>
          <a:lstStyle/>
          <a:p>
            <a:pPr>
              <a:lnSpc>
                <a:spcPct val="120000"/>
              </a:lnSpc>
              <a:buFont typeface="Arial" charset="0"/>
              <a:buNone/>
              <a:defRPr/>
            </a:pPr>
            <a:r>
              <a:rPr lang="ja-JP" altLang="en-US" sz="2800" dirty="0">
                <a:latin typeface="+mn-ea"/>
                <a:ea typeface="+mn-ea"/>
              </a:rPr>
              <a:t>悪玉</a:t>
            </a:r>
            <a:endParaRPr lang="en-US" altLang="ja-JP" sz="2800" dirty="0">
              <a:latin typeface="+mn-ea"/>
              <a:ea typeface="+mn-ea"/>
            </a:endParaRPr>
          </a:p>
          <a:p>
            <a:pPr marL="514350" indent="-514350">
              <a:buFontTx/>
              <a:buAutoNum type="arabicPeriod"/>
              <a:defRPr/>
            </a:pPr>
            <a:r>
              <a:rPr lang="ja-JP" altLang="en-US" sz="2800" dirty="0">
                <a:latin typeface="+mn-ea"/>
                <a:ea typeface="+mn-ea"/>
              </a:rPr>
              <a:t>人の呼気の中に</a:t>
            </a:r>
            <a:r>
              <a:rPr lang="en-US" altLang="ja-JP" sz="2800" dirty="0">
                <a:latin typeface="+mn-ea"/>
                <a:ea typeface="+mn-ea"/>
              </a:rPr>
              <a:t>4〜5%</a:t>
            </a:r>
            <a:r>
              <a:rPr lang="ja-JP" altLang="en-US" sz="2800" dirty="0">
                <a:latin typeface="+mn-ea"/>
                <a:ea typeface="+mn-ea"/>
              </a:rPr>
              <a:t>含まれ、部屋の濃度が＞７</a:t>
            </a:r>
            <a:r>
              <a:rPr lang="en-US" altLang="ja-JP" sz="2800" dirty="0">
                <a:latin typeface="+mn-ea"/>
                <a:ea typeface="+mn-ea"/>
              </a:rPr>
              <a:t>%</a:t>
            </a:r>
            <a:r>
              <a:rPr lang="ja-JP" altLang="en-US" sz="2800" dirty="0">
                <a:latin typeface="+mn-ea"/>
                <a:ea typeface="+mn-ea"/>
              </a:rPr>
              <a:t>に　　</a:t>
            </a:r>
            <a:r>
              <a:rPr lang="en-US" altLang="ja-JP" sz="2800" dirty="0">
                <a:latin typeface="+mn-ea"/>
                <a:ea typeface="+mn-ea"/>
              </a:rPr>
              <a:t>  </a:t>
            </a:r>
          </a:p>
          <a:p>
            <a:pPr>
              <a:defRPr/>
            </a:pPr>
            <a:r>
              <a:rPr lang="en-US" altLang="ja-JP" sz="2800" dirty="0">
                <a:latin typeface="+mn-ea"/>
                <a:ea typeface="+mn-ea"/>
              </a:rPr>
              <a:t>    </a:t>
            </a:r>
            <a:r>
              <a:rPr lang="ja-JP" altLang="en-US" sz="2800" dirty="0">
                <a:latin typeface="+mn-ea"/>
                <a:ea typeface="+mn-ea"/>
              </a:rPr>
              <a:t>なると人は意識を失う</a:t>
            </a:r>
            <a:endParaRPr lang="en-US" altLang="ja-JP" sz="2800" dirty="0">
              <a:latin typeface="+mn-ea"/>
              <a:ea typeface="+mn-ea"/>
            </a:endParaRPr>
          </a:p>
          <a:p>
            <a:pPr>
              <a:lnSpc>
                <a:spcPct val="110000"/>
              </a:lnSpc>
              <a:defRPr/>
            </a:pPr>
            <a:r>
              <a:rPr lang="en-US" altLang="ja-JP" sz="2800" dirty="0">
                <a:latin typeface="+mn-ea"/>
                <a:ea typeface="+mn-ea"/>
              </a:rPr>
              <a:t>2. </a:t>
            </a:r>
            <a:r>
              <a:rPr lang="ja-JP" altLang="en-US" sz="2800" dirty="0">
                <a:latin typeface="+mn-ea"/>
                <a:ea typeface="+mn-ea"/>
              </a:rPr>
              <a:t>温室効果ガスとして地球の過度な温暖化の元となって</a:t>
            </a:r>
            <a:endParaRPr lang="en-US" altLang="ja-JP" sz="2800" dirty="0">
              <a:latin typeface="+mn-ea"/>
              <a:ea typeface="+mn-ea"/>
            </a:endParaRPr>
          </a:p>
          <a:p>
            <a:pPr>
              <a:lnSpc>
                <a:spcPct val="110000"/>
              </a:lnSpc>
              <a:defRPr/>
            </a:pPr>
            <a:r>
              <a:rPr lang="en-US" altLang="ja-JP" sz="2800" dirty="0">
                <a:latin typeface="+mn-ea"/>
                <a:ea typeface="+mn-ea"/>
              </a:rPr>
              <a:t>     </a:t>
            </a:r>
            <a:r>
              <a:rPr lang="ja-JP" altLang="en-US" sz="2800" dirty="0">
                <a:latin typeface="+mn-ea"/>
                <a:ea typeface="+mn-ea"/>
              </a:rPr>
              <a:t>いる</a:t>
            </a:r>
            <a:endParaRPr lang="en-US" altLang="ja-JP" sz="2800" dirty="0">
              <a:latin typeface="+mn-ea"/>
              <a:ea typeface="+mn-ea"/>
            </a:endParaRPr>
          </a:p>
          <a:p>
            <a:pPr>
              <a:lnSpc>
                <a:spcPct val="110000"/>
              </a:lnSpc>
              <a:defRPr/>
            </a:pPr>
            <a:r>
              <a:rPr lang="ja-JP" altLang="en-US" sz="2800" dirty="0">
                <a:latin typeface="+mn-ea"/>
                <a:ea typeface="+mn-ea"/>
              </a:rPr>
              <a:t>3</a:t>
            </a:r>
            <a:r>
              <a:rPr lang="en-US" altLang="ja-JP" sz="2800" dirty="0">
                <a:latin typeface="+mn-ea"/>
                <a:ea typeface="+mn-ea"/>
              </a:rPr>
              <a:t>.</a:t>
            </a:r>
            <a:r>
              <a:rPr lang="ja-JP" altLang="en-US" sz="2800" dirty="0">
                <a:latin typeface="+mn-ea"/>
                <a:ea typeface="+mn-ea"/>
              </a:rPr>
              <a:t> 海に溶けて海面の</a:t>
            </a:r>
            <a:r>
              <a:rPr lang="en-US" altLang="ja-JP" sz="2800" dirty="0">
                <a:latin typeface="+mn-ea"/>
                <a:ea typeface="+mn-ea"/>
              </a:rPr>
              <a:t>pH</a:t>
            </a:r>
            <a:r>
              <a:rPr lang="ja-JP" altLang="en-US" sz="2800" dirty="0">
                <a:latin typeface="+mn-ea"/>
                <a:ea typeface="+mn-ea"/>
              </a:rPr>
              <a:t>を下げ、石灰岩やさんごを溶かす</a:t>
            </a:r>
            <a:r>
              <a:rPr lang="en-US" altLang="en-US" sz="2800" dirty="0">
                <a:latin typeface="+mn-ea"/>
                <a:ea typeface="+mn-ea"/>
              </a:rPr>
              <a:t>　</a:t>
            </a:r>
            <a:endParaRPr lang="en-US" altLang="ja-JP" sz="2800" dirty="0">
              <a:latin typeface="+mn-ea"/>
              <a:ea typeface="+mn-ea"/>
            </a:endParaRPr>
          </a:p>
          <a:p>
            <a:pPr>
              <a:defRPr/>
            </a:pPr>
            <a:endParaRPr lang="ja-JP" altLang="en-US" dirty="0"/>
          </a:p>
        </p:txBody>
      </p:sp>
      <p:pic>
        <p:nvPicPr>
          <p:cNvPr id="6349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0"/>
            <a:ext cx="19923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wipe(down)">
                                      <p:cBhvr>
                                        <p:cTn id="7" dur="500"/>
                                        <p:tgtEl>
                                          <p:spTgt spid="46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6082">
                                            <p:txEl>
                                              <p:pRg st="1" end="1"/>
                                            </p:txEl>
                                          </p:spTgt>
                                        </p:tgtEl>
                                        <p:attrNameLst>
                                          <p:attrName>style.visibility</p:attrName>
                                        </p:attrNameLst>
                                      </p:cBhvr>
                                      <p:to>
                                        <p:strVal val="visible"/>
                                      </p:to>
                                    </p:set>
                                    <p:animEffect transition="in" filter="wipe(down)">
                                      <p:cBhvr>
                                        <p:cTn id="12" dur="500"/>
                                        <p:tgtEl>
                                          <p:spTgt spid="460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6082">
                                            <p:txEl>
                                              <p:pRg st="2" end="2"/>
                                            </p:txEl>
                                          </p:spTgt>
                                        </p:tgtEl>
                                        <p:attrNameLst>
                                          <p:attrName>style.visibility</p:attrName>
                                        </p:attrNameLst>
                                      </p:cBhvr>
                                      <p:to>
                                        <p:strVal val="visible"/>
                                      </p:to>
                                    </p:set>
                                    <p:animEffect transition="in" filter="wipe(down)">
                                      <p:cBhvr>
                                        <p:cTn id="17" dur="500"/>
                                        <p:tgtEl>
                                          <p:spTgt spid="4608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6082">
                                            <p:txEl>
                                              <p:pRg st="3" end="3"/>
                                            </p:txEl>
                                          </p:spTgt>
                                        </p:tgtEl>
                                        <p:attrNameLst>
                                          <p:attrName>style.visibility</p:attrName>
                                        </p:attrNameLst>
                                      </p:cBhvr>
                                      <p:to>
                                        <p:strVal val="visible"/>
                                      </p:to>
                                    </p:set>
                                    <p:animEffect transition="in" filter="wipe(down)">
                                      <p:cBhvr>
                                        <p:cTn id="20" dur="500"/>
                                        <p:tgtEl>
                                          <p:spTgt spid="4608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6082">
                                            <p:txEl>
                                              <p:pRg st="4" end="4"/>
                                            </p:txEl>
                                          </p:spTgt>
                                        </p:tgtEl>
                                        <p:attrNameLst>
                                          <p:attrName>style.visibility</p:attrName>
                                        </p:attrNameLst>
                                      </p:cBhvr>
                                      <p:to>
                                        <p:strVal val="visible"/>
                                      </p:to>
                                    </p:set>
                                    <p:animEffect transition="in" filter="wipe(down)">
                                      <p:cBhvr>
                                        <p:cTn id="23" dur="500"/>
                                        <p:tgtEl>
                                          <p:spTgt spid="4608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down)">
                                      <p:cBhvr>
                                        <p:cTn id="28" dur="500"/>
                                        <p:tgtEl>
                                          <p:spTgt spid="3">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00"/>
                                        <p:tgtEl>
                                          <p:spTgt spid="3">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57150"/>
            <a:ext cx="8229600" cy="1143000"/>
          </a:xfrm>
        </p:spPr>
        <p:txBody>
          <a:bodyPr/>
          <a:lstStyle/>
          <a:p>
            <a:r>
              <a:rPr lang="ja-JP" altLang="en-US">
                <a:solidFill>
                  <a:srgbClr val="FFFFFF"/>
                </a:solidFill>
                <a:latin typeface="Calibri" charset="0"/>
                <a:ea typeface="ＭＳ Ｐゴシック" charset="0"/>
              </a:rPr>
              <a:t>模型で表現した空気分子</a:t>
            </a:r>
          </a:p>
        </p:txBody>
      </p:sp>
      <p:pic>
        <p:nvPicPr>
          <p:cNvPr id="6553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1406525"/>
            <a:ext cx="1782763"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1577975"/>
            <a:ext cx="1797050"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577975"/>
            <a:ext cx="1657350" cy="138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3086100"/>
            <a:ext cx="677863"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5538" y="3074988"/>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4" name="図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6600" y="3805238"/>
            <a:ext cx="1885950"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5" name="図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9950" y="5773738"/>
            <a:ext cx="17526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6" name="図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56038" y="3805238"/>
            <a:ext cx="21558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7" name="図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56038" y="5408613"/>
            <a:ext cx="23495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左右矢印 1"/>
          <p:cNvSpPr/>
          <p:nvPr/>
        </p:nvSpPr>
        <p:spPr>
          <a:xfrm>
            <a:off x="7410450" y="5408613"/>
            <a:ext cx="627063" cy="4603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 name="テキスト ボックス 2"/>
          <p:cNvSpPr txBox="1"/>
          <p:nvPr/>
        </p:nvSpPr>
        <p:spPr>
          <a:xfrm>
            <a:off x="6815138" y="5702300"/>
            <a:ext cx="1873250" cy="461963"/>
          </a:xfrm>
          <a:prstGeom prst="rect">
            <a:avLst/>
          </a:prstGeom>
          <a:noFill/>
        </p:spPr>
        <p:txBody>
          <a:bodyPr wrap="none">
            <a:spAutoFit/>
          </a:bodyPr>
          <a:lstStyle/>
          <a:p>
            <a:pPr>
              <a:defRPr/>
            </a:pPr>
            <a:r>
              <a:rPr lang="en-US" altLang="ja-JP" sz="2400" dirty="0">
                <a:latin typeface="+mn-ea"/>
                <a:ea typeface="+mn-ea"/>
              </a:rPr>
              <a:t>1 </a:t>
            </a:r>
            <a:r>
              <a:rPr lang="en-US" altLang="ja-JP" sz="2400" dirty="0" err="1">
                <a:latin typeface="+mn-ea"/>
                <a:ea typeface="+mn-ea"/>
              </a:rPr>
              <a:t>Å</a:t>
            </a:r>
            <a:r>
              <a:rPr lang="en-US" altLang="ja-JP" sz="2400" dirty="0">
                <a:latin typeface="+mn-ea"/>
                <a:ea typeface="+mn-ea"/>
              </a:rPr>
              <a:t> = 10</a:t>
            </a:r>
            <a:r>
              <a:rPr lang="en-US" altLang="ja-JP" sz="2400" baseline="30000" dirty="0">
                <a:latin typeface="+mn-ea"/>
                <a:ea typeface="+mn-ea"/>
              </a:rPr>
              <a:t>-10 </a:t>
            </a:r>
            <a:r>
              <a:rPr lang="en-US" altLang="ja-JP" sz="2400" dirty="0">
                <a:latin typeface="+mn-ea"/>
                <a:ea typeface="+mn-ea"/>
              </a:rPr>
              <a:t>m</a:t>
            </a:r>
            <a:endParaRPr lang="ja-JP" altLang="en-US" sz="2400" dirty="0">
              <a:latin typeface="+mn-ea"/>
              <a:ea typeface="+mn-ea"/>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68610" name="正方形/長方形 3"/>
          <p:cNvSpPr>
            <a:spLocks noChangeArrowheads="1"/>
          </p:cNvSpPr>
          <p:nvPr/>
        </p:nvSpPr>
        <p:spPr bwMode="auto">
          <a:xfrm>
            <a:off x="2295525" y="5648325"/>
            <a:ext cx="34432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ja-JP" altLang="en-US" sz="2000" dirty="0">
                <a:latin typeface="+mn-ea"/>
                <a:ea typeface="+mn-ea"/>
                <a:cs typeface="Arial" charset="0"/>
                <a:sym typeface="Symbol" charset="0"/>
              </a:rPr>
              <a:t>可視部 </a:t>
            </a:r>
            <a:r>
              <a:rPr lang="en-US" altLang="ja-JP" sz="2000" dirty="0">
                <a:latin typeface="+mn-ea"/>
                <a:ea typeface="+mn-ea"/>
                <a:cs typeface="Arial" charset="0"/>
                <a:sym typeface="Symbol" charset="0"/>
              </a:rPr>
              <a:t>(400-700 nm)</a:t>
            </a:r>
            <a:r>
              <a:rPr lang="ja-JP" altLang="en-US" sz="2000" dirty="0">
                <a:latin typeface="+mn-ea"/>
                <a:ea typeface="+mn-ea"/>
                <a:cs typeface="Arial" charset="0"/>
                <a:sym typeface="Symbol" charset="0"/>
              </a:rPr>
              <a:t>の光は</a:t>
            </a:r>
            <a:endParaRPr lang="en-US" altLang="ja-JP" sz="2000" dirty="0">
              <a:latin typeface="+mn-ea"/>
              <a:ea typeface="+mn-ea"/>
              <a:cs typeface="Arial" charset="0"/>
              <a:sym typeface="Symbol" charset="0"/>
            </a:endParaRPr>
          </a:p>
          <a:p>
            <a:pPr>
              <a:defRPr/>
            </a:pPr>
            <a:r>
              <a:rPr lang="ja-JP" altLang="en-US" sz="2000" dirty="0">
                <a:latin typeface="+mn-ea"/>
                <a:ea typeface="+mn-ea"/>
                <a:cs typeface="Arial" charset="0"/>
                <a:sym typeface="Symbol" charset="0"/>
              </a:rPr>
              <a:t>光球から放射温度が約</a:t>
            </a:r>
            <a:r>
              <a:rPr lang="en-US" altLang="ja-JP" sz="2000" dirty="0">
                <a:solidFill>
                  <a:srgbClr val="FF0000"/>
                </a:solidFill>
                <a:latin typeface="+mn-ea"/>
                <a:ea typeface="+mn-ea"/>
                <a:cs typeface="Arial" charset="0"/>
                <a:sym typeface="Symbol" charset="0"/>
              </a:rPr>
              <a:t>6000 K</a:t>
            </a:r>
          </a:p>
        </p:txBody>
      </p:sp>
      <p:pic>
        <p:nvPicPr>
          <p:cNvPr id="665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631825"/>
            <a:ext cx="7451725"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正方形/長方形 4"/>
          <p:cNvSpPr>
            <a:spLocks noChangeArrowheads="1"/>
          </p:cNvSpPr>
          <p:nvPr/>
        </p:nvSpPr>
        <p:spPr bwMode="auto">
          <a:xfrm>
            <a:off x="6496050" y="3852863"/>
            <a:ext cx="184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ja-JP" altLang="en-US" sz="1600"/>
          </a:p>
        </p:txBody>
      </p:sp>
      <p:sp>
        <p:nvSpPr>
          <p:cNvPr id="68614" name="正方形/長方形 8"/>
          <p:cNvSpPr>
            <a:spLocks noChangeArrowheads="1"/>
          </p:cNvSpPr>
          <p:nvPr/>
        </p:nvSpPr>
        <p:spPr bwMode="auto">
          <a:xfrm>
            <a:off x="5907088" y="5543550"/>
            <a:ext cx="2965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ja-JP" altLang="en-US" sz="2000" dirty="0">
                <a:latin typeface="+mn-ea"/>
                <a:ea typeface="+mn-ea"/>
                <a:cs typeface="Arial" charset="0"/>
                <a:sym typeface="Symbol" charset="0"/>
              </a:rPr>
              <a:t>地球は赤外光を放射</a:t>
            </a:r>
            <a:endParaRPr lang="en-US" altLang="ja-JP" sz="2000" dirty="0">
              <a:latin typeface="+mn-ea"/>
              <a:ea typeface="+mn-ea"/>
              <a:cs typeface="Arial" charset="0"/>
              <a:sym typeface="Symbol" charset="0"/>
            </a:endParaRPr>
          </a:p>
          <a:p>
            <a:pPr>
              <a:defRPr/>
            </a:pPr>
            <a:r>
              <a:rPr lang="ja-JP" altLang="en-US" sz="2000" dirty="0">
                <a:latin typeface="+mn-ea"/>
                <a:ea typeface="+mn-ea"/>
                <a:cs typeface="Arial" charset="0"/>
                <a:sym typeface="Symbol" charset="0"/>
              </a:rPr>
              <a:t>温度は約</a:t>
            </a:r>
            <a:r>
              <a:rPr lang="en-US" altLang="ja-JP" sz="2000" dirty="0">
                <a:solidFill>
                  <a:srgbClr val="FF0000"/>
                </a:solidFill>
                <a:latin typeface="+mn-ea"/>
                <a:ea typeface="+mn-ea"/>
                <a:cs typeface="Arial" charset="0"/>
                <a:sym typeface="Symbol" charset="0"/>
              </a:rPr>
              <a:t>300 K</a:t>
            </a:r>
          </a:p>
        </p:txBody>
      </p:sp>
      <p:sp>
        <p:nvSpPr>
          <p:cNvPr id="2" name="テキスト ボックス 1"/>
          <p:cNvSpPr txBox="1"/>
          <p:nvPr/>
        </p:nvSpPr>
        <p:spPr>
          <a:xfrm>
            <a:off x="1231900" y="46038"/>
            <a:ext cx="6969125" cy="585787"/>
          </a:xfrm>
          <a:prstGeom prst="rect">
            <a:avLst/>
          </a:prstGeom>
          <a:noFill/>
        </p:spPr>
        <p:txBody>
          <a:bodyPr wrap="none">
            <a:spAutoFit/>
          </a:bodyPr>
          <a:lstStyle/>
          <a:p>
            <a:pPr>
              <a:defRPr/>
            </a:pPr>
            <a:r>
              <a:rPr lang="ja-JP" altLang="en-US" sz="3200" dirty="0">
                <a:solidFill>
                  <a:schemeClr val="bg1"/>
                </a:solidFill>
                <a:latin typeface="+mj-ea"/>
                <a:ea typeface="+mj-ea"/>
              </a:rPr>
              <a:t>光（電磁波）の波長と分子との相互作用</a:t>
            </a:r>
          </a:p>
        </p:txBody>
      </p:sp>
      <p:sp>
        <p:nvSpPr>
          <p:cNvPr id="3" name="テキスト ボックス 2"/>
          <p:cNvSpPr txBox="1"/>
          <p:nvPr/>
        </p:nvSpPr>
        <p:spPr>
          <a:xfrm>
            <a:off x="431800" y="3890963"/>
            <a:ext cx="800100" cy="2308225"/>
          </a:xfrm>
          <a:prstGeom prst="rect">
            <a:avLst/>
          </a:prstGeom>
          <a:noFill/>
        </p:spPr>
        <p:txBody>
          <a:bodyPr wrap="none">
            <a:spAutoFit/>
          </a:bodyPr>
          <a:lstStyle/>
          <a:p>
            <a:pPr>
              <a:defRPr/>
            </a:pPr>
            <a:r>
              <a:rPr lang="ja-JP" altLang="en-US" sz="2400" dirty="0">
                <a:latin typeface="+mn-ea"/>
                <a:ea typeface="+mn-ea"/>
              </a:rPr>
              <a:t>散乱</a:t>
            </a:r>
            <a:endParaRPr lang="en-US" altLang="ja-JP" sz="2400" dirty="0">
              <a:latin typeface="+mn-ea"/>
              <a:ea typeface="+mn-ea"/>
            </a:endParaRPr>
          </a:p>
          <a:p>
            <a:pPr>
              <a:defRPr/>
            </a:pPr>
            <a:endParaRPr lang="en-US" altLang="ja-JP" sz="2400" dirty="0">
              <a:latin typeface="+mn-ea"/>
              <a:ea typeface="+mn-ea"/>
            </a:endParaRPr>
          </a:p>
          <a:p>
            <a:pPr>
              <a:defRPr/>
            </a:pPr>
            <a:endParaRPr lang="en-US" altLang="ja-JP" sz="2400" dirty="0">
              <a:latin typeface="+mn-ea"/>
              <a:ea typeface="+mn-ea"/>
            </a:endParaRPr>
          </a:p>
          <a:p>
            <a:pPr>
              <a:defRPr/>
            </a:pPr>
            <a:r>
              <a:rPr lang="ja-JP" altLang="en-US" sz="2400" dirty="0">
                <a:latin typeface="+mn-ea"/>
                <a:ea typeface="+mn-ea"/>
              </a:rPr>
              <a:t>吸収</a:t>
            </a:r>
            <a:endParaRPr lang="en-US" altLang="ja-JP" sz="2400" dirty="0">
              <a:latin typeface="+mn-ea"/>
              <a:ea typeface="+mn-ea"/>
            </a:endParaRPr>
          </a:p>
          <a:p>
            <a:pPr>
              <a:defRPr/>
            </a:pPr>
            <a:endParaRPr lang="en-US" altLang="ja-JP" sz="2400" dirty="0">
              <a:latin typeface="+mn-ea"/>
              <a:ea typeface="+mn-ea"/>
            </a:endParaRPr>
          </a:p>
          <a:p>
            <a:pPr>
              <a:defRPr/>
            </a:pPr>
            <a:r>
              <a:rPr lang="ja-JP" altLang="en-US" sz="2400" dirty="0">
                <a:latin typeface="+mn-ea"/>
                <a:ea typeface="+mn-ea"/>
              </a:rPr>
              <a:t>放射</a:t>
            </a:r>
          </a:p>
        </p:txBody>
      </p:sp>
      <p:pic>
        <p:nvPicPr>
          <p:cNvPr id="66568"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3294063"/>
            <a:ext cx="2333625"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9" name="正方形/長方形 4"/>
          <p:cNvSpPr>
            <a:spLocks noChangeArrowheads="1"/>
          </p:cNvSpPr>
          <p:nvPr/>
        </p:nvSpPr>
        <p:spPr bwMode="auto">
          <a:xfrm>
            <a:off x="1654175" y="4872038"/>
            <a:ext cx="7218363" cy="646112"/>
          </a:xfrm>
          <a:prstGeom prst="rect">
            <a:avLst/>
          </a:prstGeom>
          <a:solidFill>
            <a:srgbClr val="B0D0F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ja-JP" altLang="en-US"/>
              <a:t>紫外線</a:t>
            </a:r>
            <a:r>
              <a:rPr lang="en-US" altLang="ja-JP"/>
              <a:t>/</a:t>
            </a:r>
            <a:r>
              <a:rPr lang="ja-JP" altLang="en-US"/>
              <a:t>可視光線は電子が　　　　　赤外線は分子骨格が受け取る　　　</a:t>
            </a:r>
            <a:endParaRPr lang="en-US" altLang="ja-JP"/>
          </a:p>
          <a:p>
            <a:r>
              <a:rPr lang="ja-JP" altLang="en-US"/>
              <a:t>エネルギーを受け取る。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69634" name="タイトル 1"/>
          <p:cNvSpPr>
            <a:spLocks noGrp="1"/>
          </p:cNvSpPr>
          <p:nvPr>
            <p:ph type="title"/>
          </p:nvPr>
        </p:nvSpPr>
        <p:spPr>
          <a:xfrm>
            <a:off x="457200" y="213238"/>
            <a:ext cx="8229600" cy="873125"/>
          </a:xfrm>
        </p:spPr>
        <p:txBody>
          <a:bodyPr/>
          <a:lstStyle/>
          <a:p>
            <a:r>
              <a:rPr lang="ja-JP" altLang="en-US" sz="3600" dirty="0">
                <a:solidFill>
                  <a:schemeClr val="bg1"/>
                </a:solidFill>
                <a:latin typeface="Calibri" charset="0"/>
                <a:ea typeface="ＭＳ Ｐゴシック" charset="0"/>
              </a:rPr>
              <a:t>温室効果ガスによる地球温暖化の機構</a:t>
            </a:r>
          </a:p>
        </p:txBody>
      </p:sp>
      <p:pic>
        <p:nvPicPr>
          <p:cNvPr id="69635" name="図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265363"/>
            <a:ext cx="39195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テキスト ボックス 4"/>
          <p:cNvSpPr txBox="1">
            <a:spLocks noChangeArrowheads="1"/>
          </p:cNvSpPr>
          <p:nvPr/>
        </p:nvSpPr>
        <p:spPr bwMode="auto">
          <a:xfrm>
            <a:off x="820738" y="6299200"/>
            <a:ext cx="26114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solidFill>
                  <a:srgbClr val="1F497D"/>
                </a:solidFill>
              </a:rPr>
              <a:t>アルベード効果（反射能）</a:t>
            </a:r>
          </a:p>
        </p:txBody>
      </p:sp>
      <p:pic>
        <p:nvPicPr>
          <p:cNvPr id="69637"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3008313"/>
            <a:ext cx="5138737"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8" name="テキスト ボックス 2"/>
          <p:cNvSpPr txBox="1">
            <a:spLocks noChangeArrowheads="1"/>
          </p:cNvSpPr>
          <p:nvPr/>
        </p:nvSpPr>
        <p:spPr bwMode="auto">
          <a:xfrm>
            <a:off x="1987550" y="2786063"/>
            <a:ext cx="3635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雲</a:t>
            </a:r>
          </a:p>
        </p:txBody>
      </p:sp>
      <p:sp>
        <p:nvSpPr>
          <p:cNvPr id="2" name="テキスト ボックス 1"/>
          <p:cNvSpPr txBox="1"/>
          <p:nvPr/>
        </p:nvSpPr>
        <p:spPr>
          <a:xfrm>
            <a:off x="4645025" y="2490788"/>
            <a:ext cx="2952750" cy="460375"/>
          </a:xfrm>
          <a:prstGeom prst="rect">
            <a:avLst/>
          </a:prstGeom>
          <a:noFill/>
        </p:spPr>
        <p:txBody>
          <a:bodyPr wrap="none">
            <a:spAutoFit/>
          </a:bodyPr>
          <a:lstStyle/>
          <a:p>
            <a:pPr>
              <a:defRPr/>
            </a:pPr>
            <a:r>
              <a:rPr lang="ja-JP" altLang="en-US" sz="2400" dirty="0">
                <a:solidFill>
                  <a:srgbClr val="1F497D"/>
                </a:solidFill>
                <a:latin typeface="+mn-ea"/>
                <a:ea typeface="+mn-ea"/>
              </a:rPr>
              <a:t>　　　</a:t>
            </a:r>
            <a:r>
              <a:rPr lang="en-US" altLang="en-US" sz="2400" dirty="0">
                <a:solidFill>
                  <a:srgbClr val="1F497D"/>
                </a:solidFill>
                <a:latin typeface="+mn-ea"/>
                <a:ea typeface="+mn-ea"/>
              </a:rPr>
              <a:t>温室効果の累積</a:t>
            </a:r>
            <a:endParaRPr lang="ja-JP" altLang="en-US" sz="2400" dirty="0">
              <a:solidFill>
                <a:srgbClr val="1F497D"/>
              </a:solidFill>
              <a:latin typeface="+mn-ea"/>
              <a:ea typeface="+mn-ea"/>
            </a:endParaRPr>
          </a:p>
        </p:txBody>
      </p:sp>
      <p:sp>
        <p:nvSpPr>
          <p:cNvPr id="8" name="下矢印 7"/>
          <p:cNvSpPr/>
          <p:nvPr/>
        </p:nvSpPr>
        <p:spPr>
          <a:xfrm rot="19560000">
            <a:off x="2924175" y="1887538"/>
            <a:ext cx="349250" cy="1119187"/>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ja-JP" altLang="en-US" sz="2000">
              <a:solidFill>
                <a:srgbClr val="FF0000"/>
              </a:solidFill>
            </a:endParaRPr>
          </a:p>
        </p:txBody>
      </p:sp>
      <p:sp>
        <p:nvSpPr>
          <p:cNvPr id="3" name="テキスト ボックス 1"/>
          <p:cNvSpPr txBox="1">
            <a:spLocks noChangeArrowheads="1"/>
          </p:cNvSpPr>
          <p:nvPr/>
        </p:nvSpPr>
        <p:spPr bwMode="auto">
          <a:xfrm>
            <a:off x="593725" y="2705100"/>
            <a:ext cx="5445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1400" dirty="0">
                <a:solidFill>
                  <a:schemeClr val="bg2">
                    <a:lumMod val="10000"/>
                  </a:schemeClr>
                </a:solidFill>
              </a:rPr>
              <a:t>太陽</a:t>
            </a:r>
          </a:p>
        </p:txBody>
      </p:sp>
      <p:sp>
        <p:nvSpPr>
          <p:cNvPr id="38919" name="テキスト ボックス 3"/>
          <p:cNvSpPr txBox="1">
            <a:spLocks noChangeArrowheads="1"/>
          </p:cNvSpPr>
          <p:nvPr/>
        </p:nvSpPr>
        <p:spPr bwMode="auto">
          <a:xfrm rot="19580675">
            <a:off x="85725" y="3887788"/>
            <a:ext cx="1230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1400" dirty="0">
                <a:solidFill>
                  <a:schemeClr val="bg2">
                    <a:lumMod val="10000"/>
                  </a:schemeClr>
                </a:solidFill>
              </a:rPr>
              <a:t>温室効果ガス</a:t>
            </a:r>
          </a:p>
        </p:txBody>
      </p:sp>
      <p:sp>
        <p:nvSpPr>
          <p:cNvPr id="16" name="テキスト ボックス 1"/>
          <p:cNvSpPr txBox="1">
            <a:spLocks noChangeArrowheads="1"/>
          </p:cNvSpPr>
          <p:nvPr/>
        </p:nvSpPr>
        <p:spPr bwMode="auto">
          <a:xfrm>
            <a:off x="2449513" y="1654175"/>
            <a:ext cx="5445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1400" dirty="0">
                <a:solidFill>
                  <a:schemeClr val="bg2">
                    <a:lumMod val="10000"/>
                  </a:schemeClr>
                </a:solidFill>
              </a:rPr>
              <a:t>太陽</a:t>
            </a:r>
          </a:p>
        </p:txBody>
      </p:sp>
      <p:sp>
        <p:nvSpPr>
          <p:cNvPr id="11" name="アーチ 10"/>
          <p:cNvSpPr/>
          <p:nvPr/>
        </p:nvSpPr>
        <p:spPr>
          <a:xfrm rot="1295257">
            <a:off x="2630488" y="3046413"/>
            <a:ext cx="1435100" cy="500062"/>
          </a:xfrm>
          <a:prstGeom prst="blockArc">
            <a:avLst/>
          </a:prstGeom>
          <a:solidFill>
            <a:schemeClr val="tx2">
              <a:lumMod val="20000"/>
              <a:lumOff val="80000"/>
              <a:alpha val="7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endParaRPr>
          </a:p>
        </p:txBody>
      </p:sp>
      <p:sp>
        <p:nvSpPr>
          <p:cNvPr id="69645" name="テキスト ボックス 11"/>
          <p:cNvSpPr txBox="1">
            <a:spLocks noChangeArrowheads="1"/>
          </p:cNvSpPr>
          <p:nvPr/>
        </p:nvSpPr>
        <p:spPr bwMode="auto">
          <a:xfrm rot="1073517">
            <a:off x="3021013" y="2940050"/>
            <a:ext cx="8445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1E1C11"/>
                </a:solidFill>
              </a:rPr>
              <a:t>オゾン層</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9000">
              <a:srgbClr val="1B8FFF"/>
            </a:gs>
          </a:gsLst>
          <a:lin ang="16200000" scaled="0"/>
          <a:tileRect/>
        </a:gradFill>
        <a:effectLst/>
      </p:bgPr>
    </p:bg>
    <p:spTree>
      <p:nvGrpSpPr>
        <p:cNvPr id="1" name=""/>
        <p:cNvGrpSpPr/>
        <p:nvPr/>
      </p:nvGrpSpPr>
      <p:grpSpPr>
        <a:xfrm>
          <a:off x="0" y="0"/>
          <a:ext cx="0" cy="0"/>
          <a:chOff x="0" y="0"/>
          <a:chExt cx="0" cy="0"/>
        </a:xfrm>
      </p:grpSpPr>
      <p:sp>
        <p:nvSpPr>
          <p:cNvPr id="26625" name="タイトル 1"/>
          <p:cNvSpPr>
            <a:spLocks noGrp="1"/>
          </p:cNvSpPr>
          <p:nvPr>
            <p:ph type="title"/>
          </p:nvPr>
        </p:nvSpPr>
        <p:spPr>
          <a:xfrm>
            <a:off x="0" y="25400"/>
            <a:ext cx="9144000" cy="1143000"/>
          </a:xfrm>
        </p:spPr>
        <p:txBody>
          <a:bodyPr rtlCol="0">
            <a:normAutofit/>
          </a:bodyPr>
          <a:lstStyle/>
          <a:p>
            <a:pPr fontAlgn="auto">
              <a:spcAft>
                <a:spcPts val="0"/>
              </a:spcAft>
              <a:defRPr/>
            </a:pPr>
            <a:r>
              <a:rPr lang="ja-JP" altLang="en-US" sz="4000" dirty="0">
                <a:solidFill>
                  <a:srgbClr val="FFFFFF"/>
                </a:solidFill>
                <a:latin typeface="+mj-ea"/>
                <a:cs typeface="+mj-cs"/>
              </a:rPr>
              <a:t>宮沢賢治「グスコーブドリの伝記」　</a:t>
            </a:r>
            <a:r>
              <a:rPr lang="en-US" altLang="ja-JP" sz="3200" dirty="0">
                <a:solidFill>
                  <a:srgbClr val="FFFFFF"/>
                </a:solidFill>
                <a:latin typeface="+mj-ea"/>
                <a:cs typeface="+mj-cs"/>
              </a:rPr>
              <a:t>1932</a:t>
            </a:r>
            <a:r>
              <a:rPr lang="ja-JP" altLang="en-US" sz="3200" dirty="0">
                <a:solidFill>
                  <a:srgbClr val="FFFFFF"/>
                </a:solidFill>
                <a:latin typeface="+mj-ea"/>
                <a:cs typeface="+mj-cs"/>
              </a:rPr>
              <a:t>年</a:t>
            </a:r>
          </a:p>
        </p:txBody>
      </p:sp>
      <p:pic>
        <p:nvPicPr>
          <p:cNvPr id="7168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 y="1530350"/>
            <a:ext cx="2085975" cy="262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530350"/>
            <a:ext cx="4102100"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テキスト ボックス 2"/>
          <p:cNvSpPr txBox="1">
            <a:spLocks noChangeArrowheads="1"/>
          </p:cNvSpPr>
          <p:nvPr/>
        </p:nvSpPr>
        <p:spPr bwMode="auto">
          <a:xfrm>
            <a:off x="274638" y="4711700"/>
            <a:ext cx="36893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000" dirty="0">
                <a:latin typeface="+mn-ea"/>
                <a:ea typeface="+mn-ea"/>
              </a:rPr>
              <a:t>SF</a:t>
            </a:r>
            <a:r>
              <a:rPr lang="ja-JP" altLang="en-US" sz="2000" dirty="0">
                <a:latin typeface="+mn-ea"/>
                <a:ea typeface="+mn-ea"/>
              </a:rPr>
              <a:t>的童話：冷害に苦しむ農民を</a:t>
            </a:r>
            <a:endParaRPr lang="en-US" altLang="ja-JP" sz="2000" dirty="0">
              <a:latin typeface="+mn-ea"/>
              <a:ea typeface="+mn-ea"/>
            </a:endParaRPr>
          </a:p>
          <a:p>
            <a:pPr>
              <a:defRPr/>
            </a:pPr>
            <a:r>
              <a:rPr lang="ja-JP" altLang="en-US" sz="2000" dirty="0">
                <a:latin typeface="+mn-ea"/>
                <a:ea typeface="+mn-ea"/>
              </a:rPr>
              <a:t>助けるための献身、科学による</a:t>
            </a:r>
            <a:endParaRPr lang="en-US" altLang="ja-JP" sz="2000" dirty="0">
              <a:latin typeface="+mn-ea"/>
              <a:ea typeface="+mn-ea"/>
            </a:endParaRPr>
          </a:p>
          <a:p>
            <a:pPr>
              <a:defRPr/>
            </a:pPr>
            <a:r>
              <a:rPr lang="ja-JP" altLang="en-US" sz="2000" dirty="0">
                <a:latin typeface="+mn-ea"/>
                <a:ea typeface="+mn-ea"/>
              </a:rPr>
              <a:t>自然災害の克服、科学技術者の</a:t>
            </a:r>
            <a:endParaRPr lang="en-US" altLang="ja-JP" sz="2000" dirty="0">
              <a:latin typeface="+mn-ea"/>
              <a:ea typeface="+mn-ea"/>
            </a:endParaRPr>
          </a:p>
          <a:p>
            <a:pPr>
              <a:defRPr/>
            </a:pPr>
            <a:r>
              <a:rPr lang="ja-JP" altLang="en-US" sz="2000" dirty="0">
                <a:latin typeface="+mn-ea"/>
                <a:ea typeface="+mn-ea"/>
              </a:rPr>
              <a:t>責務を述べる</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5000">
              <a:srgbClr val="1B8FFF"/>
            </a:gs>
          </a:gsLst>
          <a:lin ang="16200000" scaled="0"/>
          <a:tileRect/>
        </a:gradFill>
        <a:effectLst/>
      </p:bgPr>
    </p:bg>
    <p:spTree>
      <p:nvGrpSpPr>
        <p:cNvPr id="1" name=""/>
        <p:cNvGrpSpPr/>
        <p:nvPr/>
      </p:nvGrpSpPr>
      <p:grpSpPr>
        <a:xfrm>
          <a:off x="0" y="0"/>
          <a:ext cx="0" cy="0"/>
          <a:chOff x="0" y="0"/>
          <a:chExt cx="0" cy="0"/>
        </a:xfrm>
      </p:grpSpPr>
      <p:sp>
        <p:nvSpPr>
          <p:cNvPr id="72706" name="タイトル 1"/>
          <p:cNvSpPr>
            <a:spLocks noGrp="1"/>
          </p:cNvSpPr>
          <p:nvPr>
            <p:ph type="title"/>
          </p:nvPr>
        </p:nvSpPr>
        <p:spPr>
          <a:xfrm>
            <a:off x="166688" y="41275"/>
            <a:ext cx="8856662" cy="644525"/>
          </a:xfrm>
        </p:spPr>
        <p:txBody>
          <a:bodyPr/>
          <a:lstStyle/>
          <a:p>
            <a:r>
              <a:rPr lang="ja-JP" altLang="en-US" sz="3600">
                <a:solidFill>
                  <a:schemeClr val="bg1"/>
                </a:solidFill>
                <a:latin typeface="Calibri" charset="0"/>
                <a:ea typeface="ＭＳ Ｐゴシック" charset="0"/>
              </a:rPr>
              <a:t>クーボー大博士とグスコーブドリの</a:t>
            </a:r>
            <a:r>
              <a:rPr lang="en-US" sz="3600">
                <a:solidFill>
                  <a:schemeClr val="bg1"/>
                </a:solidFill>
                <a:latin typeface="Calibri" charset="0"/>
                <a:ea typeface="ＭＳ Ｐゴシック" charset="0"/>
              </a:rPr>
              <a:t>会話</a:t>
            </a:r>
            <a:endParaRPr lang="ja-JP" altLang="en-US" sz="3600">
              <a:solidFill>
                <a:schemeClr val="bg1"/>
              </a:solidFill>
              <a:latin typeface="Calibri" charset="0"/>
              <a:ea typeface="ＭＳ Ｐゴシック" charset="0"/>
            </a:endParaRPr>
          </a:p>
        </p:txBody>
      </p:sp>
      <p:sp>
        <p:nvSpPr>
          <p:cNvPr id="3" name="コンテンツ プレースホルダー 2"/>
          <p:cNvSpPr>
            <a:spLocks noGrp="1"/>
          </p:cNvSpPr>
          <p:nvPr>
            <p:ph idx="1"/>
          </p:nvPr>
        </p:nvSpPr>
        <p:spPr>
          <a:xfrm>
            <a:off x="457200" y="1049338"/>
            <a:ext cx="8229600" cy="5602287"/>
          </a:xfrm>
        </p:spPr>
        <p:txBody>
          <a:bodyPr/>
          <a:lstStyle/>
          <a:p>
            <a:pPr marL="0" indent="0">
              <a:lnSpc>
                <a:spcPct val="90000"/>
              </a:lnSpc>
              <a:buFont typeface="Arial" charset="0"/>
              <a:buNone/>
              <a:defRPr/>
            </a:pPr>
            <a:r>
              <a:rPr lang="ja-JP" altLang="ja-JP" sz="2800" dirty="0"/>
              <a:t>グスコーブドリ</a:t>
            </a:r>
            <a:r>
              <a:rPr lang="ja-JP" altLang="en-US" sz="2800" dirty="0"/>
              <a:t>　</a:t>
            </a:r>
            <a:r>
              <a:rPr lang="en-US" altLang="ja-JP" sz="2800" dirty="0"/>
              <a:t> </a:t>
            </a:r>
            <a:r>
              <a:rPr lang="ja-JP" altLang="ja-JP" sz="2800" dirty="0"/>
              <a:t>「</a:t>
            </a:r>
            <a:r>
              <a:rPr lang="ja-JP" altLang="en-US" sz="2800" dirty="0"/>
              <a:t>先生</a:t>
            </a:r>
            <a:r>
              <a:rPr lang="ja-JP" altLang="ja-JP" sz="2800" dirty="0"/>
              <a:t>、気層の中に炭酸瓦斯（</a:t>
            </a:r>
            <a:r>
              <a:rPr lang="en-US" altLang="ja-JP" sz="2800" dirty="0"/>
              <a:t>CO</a:t>
            </a:r>
            <a:r>
              <a:rPr lang="en-US" altLang="ja-JP" sz="2800" baseline="-25000" dirty="0"/>
              <a:t>2</a:t>
            </a:r>
            <a:r>
              <a:rPr lang="ja-JP" altLang="ja-JP" sz="2800" dirty="0"/>
              <a:t>の</a:t>
            </a:r>
            <a:r>
              <a:rPr lang="ja-JP" altLang="en-US" sz="2800" dirty="0"/>
              <a:t>　　</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こと）が増えてくれば温かくなるのですか」</a:t>
            </a:r>
          </a:p>
          <a:p>
            <a:pPr marL="0" indent="0">
              <a:lnSpc>
                <a:spcPct val="90000"/>
              </a:lnSpc>
              <a:buFont typeface="Arial" charset="0"/>
              <a:buNone/>
              <a:defRPr/>
            </a:pPr>
            <a:r>
              <a:rPr lang="ja-JP" altLang="ja-JP" sz="2800" dirty="0"/>
              <a:t>クーボー大博士</a:t>
            </a:r>
            <a:r>
              <a:rPr lang="ja-JP" altLang="en-US" sz="2800" dirty="0"/>
              <a:t>　</a:t>
            </a:r>
            <a:r>
              <a:rPr lang="en-US" altLang="ja-JP" sz="2800" dirty="0"/>
              <a:t> </a:t>
            </a:r>
            <a:r>
              <a:rPr lang="ja-JP" altLang="ja-JP" sz="2800" dirty="0"/>
              <a:t>「それはなるだろう。地球ができてか</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らいままでの気温は、大抵空気中の炭酸瓦斯の</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量で決まっていたといわれる位だからね」</a:t>
            </a:r>
          </a:p>
          <a:p>
            <a:pPr marL="0" indent="0">
              <a:lnSpc>
                <a:spcPct val="90000"/>
              </a:lnSpc>
              <a:buFont typeface="Arial" charset="0"/>
              <a:buNone/>
              <a:defRPr/>
            </a:pPr>
            <a:r>
              <a:rPr lang="ja-JP" altLang="ja-JP" sz="2800" dirty="0"/>
              <a:t>グスコー</a:t>
            </a:r>
            <a:r>
              <a:rPr lang="ja-JP" altLang="en-US" sz="2800" dirty="0"/>
              <a:t>　</a:t>
            </a:r>
            <a:r>
              <a:rPr lang="en-US" altLang="ja-JP" sz="2800" dirty="0"/>
              <a:t> </a:t>
            </a:r>
            <a:r>
              <a:rPr lang="ja-JP" altLang="ja-JP" sz="2800" dirty="0"/>
              <a:t>「カルボナード火山島がいま爆発すれば、</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この気候を変える位の炭酸瓦斯を噴くでしょうか」</a:t>
            </a:r>
          </a:p>
          <a:p>
            <a:pPr marL="0" indent="0">
              <a:lnSpc>
                <a:spcPct val="90000"/>
              </a:lnSpc>
              <a:buFont typeface="Arial" charset="0"/>
              <a:buNone/>
              <a:defRPr/>
            </a:pPr>
            <a:r>
              <a:rPr lang="ja-JP" altLang="ja-JP" sz="2800" dirty="0"/>
              <a:t>クーボー</a:t>
            </a:r>
            <a:r>
              <a:rPr lang="ja-JP" altLang="en-US" sz="2800" dirty="0"/>
              <a:t>　</a:t>
            </a:r>
            <a:r>
              <a:rPr lang="en-US" altLang="ja-JP" sz="2800" dirty="0"/>
              <a:t> </a:t>
            </a:r>
            <a:r>
              <a:rPr lang="ja-JP" altLang="ja-JP" sz="2800" dirty="0"/>
              <a:t>「それは僕も計算した。あれがいま爆発す</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れば、瓦斯（</a:t>
            </a:r>
            <a:r>
              <a:rPr lang="ja-JP" altLang="en-US" sz="2800" dirty="0"/>
              <a:t>ガス</a:t>
            </a:r>
            <a:r>
              <a:rPr lang="ja-JP" altLang="ja-JP" sz="2800" dirty="0"/>
              <a:t>）はすぐ大循環の上層の風にま</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じって地球ぜんたいを包むだろう。そうして下層の</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空気や地表からの熱の放射を防ぎ、地球全体を</a:t>
            </a:r>
            <a:endParaRPr lang="en-US" altLang="ja-JP" sz="2800" dirty="0"/>
          </a:p>
          <a:p>
            <a:pPr marL="0" indent="0">
              <a:lnSpc>
                <a:spcPct val="90000"/>
              </a:lnSpc>
              <a:buFont typeface="Arial" charset="0"/>
              <a:buNone/>
              <a:defRPr/>
            </a:pPr>
            <a:r>
              <a:rPr lang="ja-JP" altLang="ja-JP" sz="2800" dirty="0"/>
              <a:t>　</a:t>
            </a:r>
            <a:r>
              <a:rPr lang="ja-JP" altLang="en-US" sz="2800" dirty="0"/>
              <a:t>　　</a:t>
            </a:r>
            <a:r>
              <a:rPr lang="ja-JP" altLang="ja-JP" sz="2800" dirty="0"/>
              <a:t>平均で五度位温かにするだろうと思う」</a:t>
            </a:r>
          </a:p>
          <a:p>
            <a:pPr>
              <a:defRPr/>
            </a:pPr>
            <a:endParaRPr lang="ja-JP" altLang="en-US" dirty="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73730" name="タイトル 1"/>
          <p:cNvSpPr>
            <a:spLocks noGrp="1"/>
          </p:cNvSpPr>
          <p:nvPr>
            <p:ph type="title"/>
          </p:nvPr>
        </p:nvSpPr>
        <p:spPr>
          <a:xfrm>
            <a:off x="166688" y="9525"/>
            <a:ext cx="8856662" cy="892175"/>
          </a:xfrm>
        </p:spPr>
        <p:txBody>
          <a:bodyPr/>
          <a:lstStyle/>
          <a:p>
            <a:pPr algn="l"/>
            <a:r>
              <a:rPr lang="ja-JP" altLang="en-US">
                <a:solidFill>
                  <a:schemeClr val="bg1"/>
                </a:solidFill>
                <a:latin typeface="Calibri" charset="0"/>
                <a:ea typeface="ＭＳ Ｐゴシック" charset="0"/>
              </a:rPr>
              <a:t>ピナツボ火山（西部ルソン島）の噴火　　　</a:t>
            </a:r>
          </a:p>
        </p:txBody>
      </p:sp>
      <p:sp>
        <p:nvSpPr>
          <p:cNvPr id="6" name="テキスト ボックス 5"/>
          <p:cNvSpPr txBox="1"/>
          <p:nvPr/>
        </p:nvSpPr>
        <p:spPr>
          <a:xfrm>
            <a:off x="4262438" y="1314450"/>
            <a:ext cx="4734088" cy="4955203"/>
          </a:xfrm>
          <a:prstGeom prst="rect">
            <a:avLst/>
          </a:prstGeom>
          <a:noFill/>
        </p:spPr>
        <p:txBody>
          <a:bodyPr wrap="none">
            <a:spAutoFit/>
          </a:bodyPr>
          <a:lstStyle/>
          <a:p>
            <a:pPr>
              <a:defRPr/>
            </a:pPr>
            <a:r>
              <a:rPr lang="ja-JP" altLang="en-US" sz="2600" dirty="0">
                <a:latin typeface="+mn-ea"/>
              </a:rPr>
              <a:t>硫酸エアロゾル層を形成し、何ヶ</a:t>
            </a:r>
            <a:endParaRPr lang="en-US" altLang="ja-JP" sz="2600" dirty="0">
              <a:latin typeface="+mn-ea"/>
            </a:endParaRPr>
          </a:p>
          <a:p>
            <a:pPr>
              <a:defRPr/>
            </a:pPr>
            <a:r>
              <a:rPr lang="ja-JP" altLang="en-US" sz="2600" dirty="0">
                <a:latin typeface="+mn-ea"/>
              </a:rPr>
              <a:t>月も残留した。</a:t>
            </a:r>
            <a:r>
              <a:rPr lang="ja-JP" altLang="en-US" sz="2600" dirty="0">
                <a:latin typeface="+mn-ea"/>
                <a:ea typeface="+mn-ea"/>
              </a:rPr>
              <a:t>そのため、太陽光</a:t>
            </a:r>
            <a:endParaRPr lang="en-US" altLang="ja-JP" sz="2600" dirty="0">
              <a:latin typeface="+mn-ea"/>
              <a:ea typeface="+mn-ea"/>
            </a:endParaRPr>
          </a:p>
          <a:p>
            <a:pPr>
              <a:defRPr/>
            </a:pPr>
            <a:r>
              <a:rPr lang="ja-JP" altLang="en-US" sz="2600" dirty="0">
                <a:latin typeface="+mn-ea"/>
                <a:ea typeface="+mn-ea"/>
              </a:rPr>
              <a:t>が</a:t>
            </a:r>
            <a:r>
              <a:rPr lang="en-US" altLang="ja-JP" sz="2600" dirty="0">
                <a:latin typeface="+mn-ea"/>
                <a:ea typeface="+mn-ea"/>
              </a:rPr>
              <a:t>2.5%</a:t>
            </a:r>
            <a:r>
              <a:rPr lang="ja-JP" altLang="en-US" sz="2600" dirty="0">
                <a:latin typeface="+mn-ea"/>
                <a:ea typeface="+mn-ea"/>
              </a:rPr>
              <a:t>低減し、地球全体の平均</a:t>
            </a:r>
            <a:endParaRPr lang="en-US" altLang="ja-JP" sz="2600" dirty="0">
              <a:latin typeface="+mn-ea"/>
              <a:ea typeface="+mn-ea"/>
            </a:endParaRPr>
          </a:p>
          <a:p>
            <a:pPr>
              <a:defRPr/>
            </a:pPr>
            <a:r>
              <a:rPr lang="ja-JP" altLang="en-US" sz="2600" dirty="0">
                <a:latin typeface="+mn-ea"/>
                <a:ea typeface="+mn-ea"/>
              </a:rPr>
              <a:t>気温が約</a:t>
            </a:r>
            <a:r>
              <a:rPr lang="en-US" altLang="ja-JP" sz="2600" dirty="0">
                <a:latin typeface="+mn-ea"/>
                <a:ea typeface="+mn-ea"/>
              </a:rPr>
              <a:t>0.5℃</a:t>
            </a:r>
            <a:r>
              <a:rPr lang="ja-JP" altLang="en-US" sz="2600" dirty="0">
                <a:latin typeface="+mn-ea"/>
                <a:ea typeface="+mn-ea"/>
              </a:rPr>
              <a:t>下がり、オゾン層</a:t>
            </a:r>
            <a:endParaRPr lang="en-US" altLang="ja-JP" sz="2600" dirty="0">
              <a:latin typeface="+mn-ea"/>
              <a:ea typeface="+mn-ea"/>
            </a:endParaRPr>
          </a:p>
          <a:p>
            <a:pPr>
              <a:defRPr/>
            </a:pPr>
            <a:r>
              <a:rPr lang="ja-JP" altLang="en-US" sz="2600" dirty="0">
                <a:latin typeface="+mn-ea"/>
                <a:ea typeface="+mn-ea"/>
              </a:rPr>
              <a:t>の破壊も進んだ。</a:t>
            </a:r>
            <a:endParaRPr lang="en-US" altLang="ja-JP" sz="2600" dirty="0">
              <a:latin typeface="+mn-ea"/>
              <a:ea typeface="+mn-ea"/>
            </a:endParaRPr>
          </a:p>
          <a:p>
            <a:pPr>
              <a:defRPr/>
            </a:pPr>
            <a:endParaRPr lang="en-US" altLang="ja-JP" sz="2600" dirty="0">
              <a:latin typeface="+mn-ea"/>
            </a:endParaRPr>
          </a:p>
          <a:p>
            <a:pPr>
              <a:defRPr/>
            </a:pPr>
            <a:r>
              <a:rPr lang="ja-JP" altLang="en-US" sz="2600" dirty="0">
                <a:latin typeface="+mn-ea"/>
              </a:rPr>
              <a:t>・日照量が減少し、作物の種に</a:t>
            </a:r>
            <a:endParaRPr lang="en-US" altLang="ja-JP" sz="2600" dirty="0">
              <a:latin typeface="+mn-ea"/>
            </a:endParaRPr>
          </a:p>
          <a:p>
            <a:pPr>
              <a:defRPr/>
            </a:pPr>
            <a:r>
              <a:rPr lang="ja-JP" altLang="en-US" sz="2600" dirty="0">
                <a:latin typeface="+mn-ea"/>
              </a:rPr>
              <a:t>よっては減収となった。</a:t>
            </a:r>
            <a:endParaRPr lang="en-US" altLang="ja-JP" sz="2600" dirty="0">
              <a:latin typeface="+mn-ea"/>
            </a:endParaRPr>
          </a:p>
          <a:p>
            <a:pPr>
              <a:defRPr/>
            </a:pPr>
            <a:r>
              <a:rPr lang="ja-JP" altLang="en-US" sz="2600" dirty="0">
                <a:latin typeface="+mn-ea"/>
                <a:ea typeface="+mn-ea"/>
              </a:rPr>
              <a:t>ササニシキが衰退した。</a:t>
            </a:r>
            <a:endParaRPr lang="en-US" altLang="ja-JP" sz="2600" dirty="0">
              <a:latin typeface="+mn-ea"/>
              <a:ea typeface="+mn-ea"/>
            </a:endParaRPr>
          </a:p>
          <a:p>
            <a:pPr>
              <a:defRPr/>
            </a:pPr>
            <a:endParaRPr lang="en-US" altLang="ja-JP" sz="2600" dirty="0">
              <a:latin typeface="+mn-ea"/>
              <a:ea typeface="+mn-ea"/>
            </a:endParaRPr>
          </a:p>
          <a:p>
            <a:pPr>
              <a:defRPr/>
            </a:pPr>
            <a:endParaRPr lang="en-US" altLang="ja-JP" sz="2600" dirty="0">
              <a:latin typeface="+mn-ea"/>
              <a:ea typeface="+mn-ea"/>
            </a:endParaRPr>
          </a:p>
          <a:p>
            <a:pPr>
              <a:defRPr/>
            </a:pPr>
            <a:endParaRPr lang="en-US" altLang="ja-JP" sz="2800" dirty="0">
              <a:latin typeface="+mn-ea"/>
              <a:ea typeface="+mn-ea"/>
            </a:endParaRPr>
          </a:p>
        </p:txBody>
      </p:sp>
      <p:pic>
        <p:nvPicPr>
          <p:cNvPr id="73732"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152525"/>
            <a:ext cx="3425825" cy="317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166688" y="4365625"/>
            <a:ext cx="4035425" cy="2092325"/>
          </a:xfrm>
          <a:prstGeom prst="rect">
            <a:avLst/>
          </a:prstGeom>
          <a:noFill/>
        </p:spPr>
        <p:txBody>
          <a:bodyPr wrap="none">
            <a:spAutoFit/>
          </a:bodyPr>
          <a:lstStyle/>
          <a:p>
            <a:pPr>
              <a:defRPr/>
            </a:pPr>
            <a:r>
              <a:rPr lang="ja-JP" altLang="en-US" sz="2600" dirty="0">
                <a:latin typeface="+mn-ea"/>
                <a:ea typeface="+mn-ea"/>
              </a:rPr>
              <a:t>・1</a:t>
            </a:r>
            <a:r>
              <a:rPr lang="en-US" altLang="ja-JP" sz="2600" dirty="0">
                <a:latin typeface="+mn-ea"/>
                <a:ea typeface="+mn-ea"/>
              </a:rPr>
              <a:t>991</a:t>
            </a:r>
            <a:r>
              <a:rPr lang="ja-JP" altLang="en-US" sz="2600" dirty="0">
                <a:latin typeface="+mn-ea"/>
                <a:ea typeface="+mn-ea"/>
              </a:rPr>
              <a:t>年の噴火では、噴煙</a:t>
            </a:r>
            <a:endParaRPr lang="en-US" altLang="ja-JP" sz="2600" dirty="0">
              <a:latin typeface="+mn-ea"/>
              <a:ea typeface="+mn-ea"/>
            </a:endParaRPr>
          </a:p>
          <a:p>
            <a:pPr>
              <a:defRPr/>
            </a:pPr>
            <a:r>
              <a:rPr lang="ja-JP" altLang="en-US" sz="2600" dirty="0">
                <a:latin typeface="+mn-ea"/>
                <a:ea typeface="+mn-ea"/>
              </a:rPr>
              <a:t>柱が</a:t>
            </a:r>
            <a:r>
              <a:rPr lang="en-US" altLang="ja-JP" sz="2600" dirty="0">
                <a:latin typeface="+mn-ea"/>
                <a:ea typeface="+mn-ea"/>
              </a:rPr>
              <a:t>25km</a:t>
            </a:r>
            <a:r>
              <a:rPr lang="ja-JP" altLang="en-US" sz="2600" dirty="0">
                <a:latin typeface="+mn-ea"/>
                <a:ea typeface="+mn-ea"/>
              </a:rPr>
              <a:t>に達し、大量の</a:t>
            </a:r>
            <a:endParaRPr lang="en-US" altLang="ja-JP" sz="2600" dirty="0">
              <a:latin typeface="+mn-ea"/>
              <a:ea typeface="+mn-ea"/>
            </a:endParaRPr>
          </a:p>
          <a:p>
            <a:pPr>
              <a:defRPr/>
            </a:pPr>
            <a:r>
              <a:rPr lang="ja-JP" altLang="en-US" sz="2600" dirty="0">
                <a:latin typeface="+mn-ea"/>
                <a:ea typeface="+mn-ea"/>
              </a:rPr>
              <a:t>大気エアロゾル（</a:t>
            </a:r>
            <a:r>
              <a:rPr lang="en-US" altLang="ja-JP" sz="2600" dirty="0">
                <a:latin typeface="+mn-ea"/>
                <a:ea typeface="+mn-ea"/>
              </a:rPr>
              <a:t>2000</a:t>
            </a:r>
            <a:r>
              <a:rPr lang="ja-JP" altLang="en-US" sz="2600" dirty="0">
                <a:latin typeface="+mn-ea"/>
                <a:ea typeface="+mn-ea"/>
              </a:rPr>
              <a:t>万トン</a:t>
            </a:r>
            <a:endParaRPr lang="en-US" altLang="ja-JP" sz="2600" dirty="0">
              <a:latin typeface="+mn-ea"/>
              <a:ea typeface="+mn-ea"/>
            </a:endParaRPr>
          </a:p>
          <a:p>
            <a:pPr>
              <a:defRPr/>
            </a:pPr>
            <a:r>
              <a:rPr lang="ja-JP" altLang="en-US" sz="2600" dirty="0">
                <a:latin typeface="+mn-ea"/>
                <a:ea typeface="+mn-ea"/>
              </a:rPr>
              <a:t>の二酸化硫黄）が成層圏</a:t>
            </a:r>
            <a:endParaRPr lang="en-US" altLang="ja-JP" sz="2600" dirty="0">
              <a:latin typeface="+mn-ea"/>
              <a:ea typeface="+mn-ea"/>
            </a:endParaRPr>
          </a:p>
          <a:p>
            <a:pPr>
              <a:defRPr/>
            </a:pPr>
            <a:r>
              <a:rPr lang="ja-JP" altLang="en-US" sz="2600" dirty="0">
                <a:latin typeface="+mn-ea"/>
                <a:ea typeface="+mn-ea"/>
              </a:rPr>
              <a:t>に放出され、全球規模の</a:t>
            </a:r>
            <a:endParaRPr lang="en-US" altLang="ja-JP" sz="2600" dirty="0">
              <a:latin typeface="+mn-ea"/>
              <a:ea typeface="+mn-ea"/>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0482" name="タイトル 1"/>
          <p:cNvSpPr>
            <a:spLocks noGrp="1"/>
          </p:cNvSpPr>
          <p:nvPr>
            <p:ph type="title"/>
          </p:nvPr>
        </p:nvSpPr>
        <p:spPr>
          <a:xfrm>
            <a:off x="457200" y="30163"/>
            <a:ext cx="8229600" cy="804862"/>
          </a:xfrm>
        </p:spPr>
        <p:txBody>
          <a:bodyPr/>
          <a:lstStyle/>
          <a:p>
            <a:r>
              <a:rPr lang="ja-JP" altLang="en-US" sz="4000" dirty="0">
                <a:solidFill>
                  <a:srgbClr val="FFFFFF"/>
                </a:solidFill>
                <a:latin typeface="Calibri" charset="0"/>
                <a:ea typeface="ＭＳ Ｐゴシック" charset="0"/>
              </a:rPr>
              <a:t>人社会における空気の役割</a:t>
            </a:r>
          </a:p>
        </p:txBody>
      </p:sp>
      <p:graphicFrame>
        <p:nvGraphicFramePr>
          <p:cNvPr id="4" name="表 3"/>
          <p:cNvGraphicFramePr>
            <a:graphicFrameLocks noGrp="1"/>
          </p:cNvGraphicFramePr>
          <p:nvPr>
            <p:extLst>
              <p:ext uri="{D42A27DB-BD31-4B8C-83A1-F6EECF244321}">
                <p14:modId xmlns:p14="http://schemas.microsoft.com/office/powerpoint/2010/main" val="1645901053"/>
              </p:ext>
            </p:extLst>
          </p:nvPr>
        </p:nvGraphicFramePr>
        <p:xfrm>
          <a:off x="250634" y="835025"/>
          <a:ext cx="8688682" cy="5872814"/>
        </p:xfrm>
        <a:graphic>
          <a:graphicData uri="http://schemas.openxmlformats.org/drawingml/2006/table">
            <a:tbl>
              <a:tblPr firstRow="1" bandRow="1">
                <a:tableStyleId>{35758FB7-9AC5-4552-8A53-C91805E547FA}</a:tableStyleId>
              </a:tblPr>
              <a:tblGrid>
                <a:gridCol w="1370139">
                  <a:extLst>
                    <a:ext uri="{9D8B030D-6E8A-4147-A177-3AD203B41FA5}">
                      <a16:colId xmlns:a16="http://schemas.microsoft.com/office/drawing/2014/main" val="20000"/>
                    </a:ext>
                  </a:extLst>
                </a:gridCol>
                <a:gridCol w="2790403">
                  <a:extLst>
                    <a:ext uri="{9D8B030D-6E8A-4147-A177-3AD203B41FA5}">
                      <a16:colId xmlns:a16="http://schemas.microsoft.com/office/drawing/2014/main" val="20001"/>
                    </a:ext>
                  </a:extLst>
                </a:gridCol>
                <a:gridCol w="2355969">
                  <a:extLst>
                    <a:ext uri="{9D8B030D-6E8A-4147-A177-3AD203B41FA5}">
                      <a16:colId xmlns:a16="http://schemas.microsoft.com/office/drawing/2014/main" val="20002"/>
                    </a:ext>
                  </a:extLst>
                </a:gridCol>
                <a:gridCol w="2172171">
                  <a:extLst>
                    <a:ext uri="{9D8B030D-6E8A-4147-A177-3AD203B41FA5}">
                      <a16:colId xmlns:a16="http://schemas.microsoft.com/office/drawing/2014/main" val="20003"/>
                    </a:ext>
                  </a:extLst>
                </a:gridCol>
              </a:tblGrid>
              <a:tr h="467924">
                <a:tc>
                  <a:txBody>
                    <a:bodyPr/>
                    <a:lstStyle/>
                    <a:p>
                      <a:r>
                        <a:rPr kumimoji="1" lang="ja-JP" altLang="en-US" sz="1800" dirty="0">
                          <a:solidFill>
                            <a:schemeClr val="bg1"/>
                          </a:solidFill>
                        </a:rPr>
                        <a:t>空気の成分</a:t>
                      </a:r>
                    </a:p>
                  </a:txBody>
                  <a:tcPr/>
                </a:tc>
                <a:tc>
                  <a:txBody>
                    <a:bodyPr/>
                    <a:lstStyle/>
                    <a:p>
                      <a:pPr algn="ctr"/>
                      <a:r>
                        <a:rPr kumimoji="1" lang="ja-JP" altLang="en-US" sz="1800" dirty="0"/>
                        <a:t>生物の生存</a:t>
                      </a:r>
                    </a:p>
                  </a:txBody>
                  <a:tcPr/>
                </a:tc>
                <a:tc>
                  <a:txBody>
                    <a:bodyPr/>
                    <a:lstStyle/>
                    <a:p>
                      <a:pPr algn="ctr"/>
                      <a:r>
                        <a:rPr kumimoji="1" lang="ja-JP" altLang="en-US" sz="1800" dirty="0"/>
                        <a:t>エネルギー資源</a:t>
                      </a:r>
                    </a:p>
                  </a:txBody>
                  <a:tcPr/>
                </a:tc>
                <a:tc>
                  <a:txBody>
                    <a:bodyPr/>
                    <a:lstStyle/>
                    <a:p>
                      <a:pPr algn="ctr"/>
                      <a:r>
                        <a:rPr kumimoji="1" lang="ja-JP" altLang="en-US" sz="1800" dirty="0"/>
                        <a:t>材料資源</a:t>
                      </a:r>
                    </a:p>
                  </a:txBody>
                  <a:tcPr/>
                </a:tc>
                <a:extLst>
                  <a:ext uri="{0D108BD9-81ED-4DB2-BD59-A6C34878D82A}">
                    <a16:rowId xmlns:a16="http://schemas.microsoft.com/office/drawing/2014/main" val="10000"/>
                  </a:ext>
                </a:extLst>
              </a:tr>
              <a:tr h="1188720">
                <a:tc>
                  <a:txBody>
                    <a:bodyPr/>
                    <a:lstStyle/>
                    <a:p>
                      <a:r>
                        <a:rPr kumimoji="1" lang="ja-JP" altLang="en-US" sz="1800" dirty="0"/>
                        <a:t>窒</a:t>
                      </a:r>
                      <a:r>
                        <a:rPr kumimoji="1" lang="en-US" altLang="ja-JP" sz="1800" dirty="0"/>
                        <a:t>　</a:t>
                      </a:r>
                      <a:r>
                        <a:rPr kumimoji="1" lang="ja-JP" altLang="en-US" sz="1800" dirty="0"/>
                        <a:t>素</a:t>
                      </a:r>
                    </a:p>
                  </a:txBody>
                  <a:tcPr/>
                </a:tc>
                <a:tc>
                  <a:txBody>
                    <a:bodyPr/>
                    <a:lstStyle/>
                    <a:p>
                      <a:r>
                        <a:rPr kumimoji="1" lang="ja-JP" altLang="ja-JP" sz="1800" kern="1200" dirty="0">
                          <a:solidFill>
                            <a:schemeClr val="dk1"/>
                          </a:solidFill>
                          <a:effectLst/>
                          <a:latin typeface="+mn-lt"/>
                          <a:ea typeface="+mn-ea"/>
                          <a:cs typeface="+mn-cs"/>
                        </a:rPr>
                        <a:t>根粒菌による固定</a:t>
                      </a:r>
                      <a:r>
                        <a:rPr kumimoji="1" lang="ja-JP" altLang="en-US" sz="1800" kern="1200" dirty="0">
                          <a:solidFill>
                            <a:schemeClr val="dk1"/>
                          </a:solidFill>
                          <a:effectLst/>
                          <a:latin typeface="+mn-lt"/>
                          <a:ea typeface="+mn-ea"/>
                          <a:cs typeface="+mn-cs"/>
                        </a:rPr>
                        <a:t>、アンモニアを経て、</a:t>
                      </a:r>
                      <a:r>
                        <a:rPr kumimoji="1" lang="ja-JP" altLang="ja-JP" sz="1800" kern="1200" dirty="0">
                          <a:solidFill>
                            <a:schemeClr val="dk1"/>
                          </a:solidFill>
                          <a:effectLst/>
                          <a:latin typeface="+mn-lt"/>
                          <a:ea typeface="+mn-ea"/>
                          <a:cs typeface="+mn-cs"/>
                        </a:rPr>
                        <a:t>アミノ酸、タンパク質、核酸・葉緑素</a:t>
                      </a:r>
                      <a:r>
                        <a:rPr kumimoji="1" lang="ja-JP" altLang="en-US" sz="1800" kern="1200" dirty="0">
                          <a:solidFill>
                            <a:schemeClr val="dk1"/>
                          </a:solidFill>
                          <a:effectLst/>
                          <a:latin typeface="+mn-lt"/>
                          <a:ea typeface="+mn-ea"/>
                          <a:cs typeface="+mn-cs"/>
                        </a:rPr>
                        <a:t>ができる。酸素の活性を薄める</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アンモニア、硝酸、爆薬、熱圏の電離層を形成</a:t>
                      </a:r>
                      <a:r>
                        <a:rPr lang="ja-JP" altLang="ja-JP" sz="1800" dirty="0">
                          <a:effectLst/>
                        </a:rPr>
                        <a:t> </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窒素肥料　合成繊維</a:t>
                      </a:r>
                    </a:p>
                    <a:p>
                      <a:r>
                        <a:rPr kumimoji="1" lang="ja-JP" altLang="ja-JP" sz="1800" kern="1200" dirty="0">
                          <a:solidFill>
                            <a:schemeClr val="dk1"/>
                          </a:solidFill>
                          <a:effectLst/>
                          <a:latin typeface="+mn-lt"/>
                          <a:ea typeface="+mn-ea"/>
                          <a:cs typeface="+mn-cs"/>
                        </a:rPr>
                        <a:t>低温媒体（液体窒素）</a:t>
                      </a:r>
                      <a:r>
                        <a:rPr lang="ja-JP" altLang="ja-JP" sz="1800" dirty="0">
                          <a:effectLst/>
                        </a:rPr>
                        <a:t> </a:t>
                      </a:r>
                      <a:r>
                        <a:rPr lang="ja-JP" altLang="en-US" sz="1800" dirty="0">
                          <a:effectLst/>
                        </a:rPr>
                        <a:t>、花火</a:t>
                      </a:r>
                      <a:endParaRPr kumimoji="1" lang="ja-JP" altLang="en-US" sz="1800" dirty="0"/>
                    </a:p>
                  </a:txBody>
                  <a:tcPr/>
                </a:tc>
                <a:extLst>
                  <a:ext uri="{0D108BD9-81ED-4DB2-BD59-A6C34878D82A}">
                    <a16:rowId xmlns:a16="http://schemas.microsoft.com/office/drawing/2014/main" val="10001"/>
                  </a:ext>
                </a:extLst>
              </a:tr>
              <a:tr h="914400">
                <a:tc>
                  <a:txBody>
                    <a:bodyPr/>
                    <a:lstStyle/>
                    <a:p>
                      <a:r>
                        <a:rPr kumimoji="1" lang="ja-JP" altLang="en-US" sz="1800" dirty="0"/>
                        <a:t>酸　素</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rgbClr val="000000"/>
                          </a:solidFill>
                          <a:effectLst/>
                          <a:latin typeface="+mn-lt"/>
                          <a:ea typeface="+mn-ea"/>
                          <a:cs typeface="+mn-cs"/>
                        </a:rPr>
                        <a:t>動植物の呼吸</a:t>
                      </a:r>
                    </a:p>
                    <a:p>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化石燃料の燃焼</a:t>
                      </a:r>
                      <a:r>
                        <a:rPr kumimoji="1" lang="ja-JP" altLang="en-US" sz="1800" kern="1200" dirty="0">
                          <a:solidFill>
                            <a:schemeClr val="dk1"/>
                          </a:solidFill>
                          <a:effectLst/>
                          <a:latin typeface="+mn-lt"/>
                          <a:ea typeface="+mn-ea"/>
                          <a:cs typeface="+mn-cs"/>
                        </a:rPr>
                        <a:t>、</a:t>
                      </a:r>
                      <a:r>
                        <a:rPr kumimoji="1" lang="ja-JP" altLang="ja-JP" sz="1800" kern="1200" dirty="0">
                          <a:solidFill>
                            <a:schemeClr val="dk1"/>
                          </a:solidFill>
                          <a:effectLst/>
                          <a:latin typeface="+mn-lt"/>
                          <a:ea typeface="+mn-ea"/>
                          <a:cs typeface="+mn-cs"/>
                        </a:rPr>
                        <a:t>ガソリン・ディーゼルエンジン</a:t>
                      </a:r>
                      <a:r>
                        <a:rPr lang="ja-JP" altLang="ja-JP" sz="1800" dirty="0">
                          <a:effectLst/>
                        </a:rPr>
                        <a:t> </a:t>
                      </a:r>
                      <a:endParaRPr lang="en-US" altLang="ja-JP" sz="1800" dirty="0">
                        <a:effectLst/>
                      </a:endParaRPr>
                    </a:p>
                  </a:txBody>
                  <a:tcPr/>
                </a:tc>
                <a:tc>
                  <a:txBody>
                    <a:bodyPr/>
                    <a:lstStyle/>
                    <a:p>
                      <a:r>
                        <a:rPr kumimoji="1" lang="ja-JP" altLang="ja-JP" sz="1800" kern="1200" dirty="0">
                          <a:solidFill>
                            <a:schemeClr val="dk1"/>
                          </a:solidFill>
                          <a:effectLst/>
                          <a:latin typeface="+mn-lt"/>
                          <a:ea typeface="+mn-ea"/>
                          <a:cs typeface="+mn-cs"/>
                        </a:rPr>
                        <a:t>オゾン層の形成、酸素吸入、酸素</a:t>
                      </a:r>
                      <a:r>
                        <a:rPr kumimoji="1" lang="en-US" altLang="ja-JP" sz="1800" kern="1200" dirty="0">
                          <a:solidFill>
                            <a:schemeClr val="dk1"/>
                          </a:solidFill>
                          <a:effectLst/>
                          <a:latin typeface="+mn-lt"/>
                          <a:ea typeface="+mn-ea"/>
                          <a:cs typeface="+mn-cs"/>
                        </a:rPr>
                        <a:t>-</a:t>
                      </a:r>
                      <a:r>
                        <a:rPr kumimoji="1" lang="ja-JP" altLang="ja-JP" sz="1800" kern="1200" dirty="0">
                          <a:solidFill>
                            <a:schemeClr val="dk1"/>
                          </a:solidFill>
                          <a:effectLst/>
                          <a:latin typeface="+mn-lt"/>
                          <a:ea typeface="+mn-ea"/>
                          <a:cs typeface="+mn-cs"/>
                        </a:rPr>
                        <a:t>アセチレントーチ</a:t>
                      </a:r>
                      <a:r>
                        <a:rPr kumimoji="1" lang="ja-JP" altLang="en-US" sz="1800" kern="1200" dirty="0">
                          <a:solidFill>
                            <a:schemeClr val="dk1"/>
                          </a:solidFill>
                          <a:effectLst/>
                          <a:latin typeface="+mn-lt"/>
                          <a:ea typeface="+mn-ea"/>
                          <a:cs typeface="+mn-cs"/>
                        </a:rPr>
                        <a:t>、酸化剤</a:t>
                      </a:r>
                      <a:endParaRPr kumimoji="1" lang="ja-JP" altLang="en-US" sz="1800" dirty="0"/>
                    </a:p>
                  </a:txBody>
                  <a:tcPr/>
                </a:tc>
                <a:extLst>
                  <a:ext uri="{0D108BD9-81ED-4DB2-BD59-A6C34878D82A}">
                    <a16:rowId xmlns:a16="http://schemas.microsoft.com/office/drawing/2014/main" val="10002"/>
                  </a:ext>
                </a:extLst>
              </a:tr>
              <a:tr h="6400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800" dirty="0"/>
                        <a:t>アルゴン</a:t>
                      </a:r>
                    </a:p>
                  </a:txBody>
                  <a:tcPr/>
                </a:tc>
                <a:tc>
                  <a:txBody>
                    <a:bodyPr/>
                    <a:lstStyle/>
                    <a:p>
                      <a:endParaRPr kumimoji="1" lang="ja-JP" altLang="en-US" sz="1800" dirty="0"/>
                    </a:p>
                  </a:txBody>
                  <a:tcPr/>
                </a:tc>
                <a:tc>
                  <a:txBody>
                    <a:bodyPr/>
                    <a:lstStyle/>
                    <a:p>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ガス入り電球、レーザー、アルゴン溶接</a:t>
                      </a:r>
                      <a:r>
                        <a:rPr lang="ja-JP" altLang="ja-JP" sz="1800" dirty="0">
                          <a:effectLst/>
                        </a:rPr>
                        <a:t> </a:t>
                      </a:r>
                      <a:endParaRPr kumimoji="1" lang="ja-JP" altLang="en-US" sz="1800" dirty="0"/>
                    </a:p>
                  </a:txBody>
                  <a:tcPr/>
                </a:tc>
                <a:extLst>
                  <a:ext uri="{0D108BD9-81ED-4DB2-BD59-A6C34878D82A}">
                    <a16:rowId xmlns:a16="http://schemas.microsoft.com/office/drawing/2014/main" val="10003"/>
                  </a:ext>
                </a:extLst>
              </a:tr>
              <a:tr h="71993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800" dirty="0"/>
                        <a:t>水 蒸</a:t>
                      </a:r>
                      <a:r>
                        <a:rPr kumimoji="1" lang="en-US" altLang="ja-JP" sz="1800" dirty="0"/>
                        <a:t> </a:t>
                      </a:r>
                      <a:r>
                        <a:rPr kumimoji="1" lang="ja-JP" altLang="en-US" sz="1800" dirty="0"/>
                        <a:t>気</a:t>
                      </a:r>
                    </a:p>
                    <a:p>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温度調節、温室効果</a:t>
                      </a:r>
                      <a:r>
                        <a:rPr lang="ja-JP" altLang="ja-JP" sz="1800" dirty="0">
                          <a:effectLst/>
                        </a:rPr>
                        <a:t> </a:t>
                      </a:r>
                      <a:endParaRPr kumimoji="1" lang="ja-JP" altLang="en-US" sz="1800" dirty="0"/>
                    </a:p>
                    <a:p>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蒸気機関　タービン</a:t>
                      </a:r>
                      <a:r>
                        <a:rPr lang="ja-JP" altLang="ja-JP" sz="1800" dirty="0">
                          <a:effectLst/>
                        </a:rPr>
                        <a:t> </a:t>
                      </a:r>
                      <a:endParaRPr lang="en-US" altLang="ja-JP" sz="1800" dirty="0">
                        <a:effectLst/>
                      </a:endParaRPr>
                    </a:p>
                    <a:p>
                      <a:r>
                        <a:rPr kumimoji="1" lang="ja-JP" altLang="en-US" sz="1800" dirty="0">
                          <a:effectLst/>
                        </a:rPr>
                        <a:t>発電</a:t>
                      </a:r>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800" kern="1200" dirty="0">
                          <a:solidFill>
                            <a:schemeClr val="dk1"/>
                          </a:solidFill>
                          <a:effectLst/>
                          <a:latin typeface="+mn-lt"/>
                          <a:ea typeface="+mn-ea"/>
                          <a:cs typeface="+mn-cs"/>
                        </a:rPr>
                        <a:t>雨水、</a:t>
                      </a:r>
                      <a:r>
                        <a:rPr kumimoji="1" lang="ja-JP" altLang="ja-JP" sz="1800" kern="1200" dirty="0">
                          <a:solidFill>
                            <a:schemeClr val="dk1"/>
                          </a:solidFill>
                          <a:effectLst/>
                          <a:latin typeface="+mn-lt"/>
                          <a:ea typeface="+mn-ea"/>
                          <a:cs typeface="+mn-cs"/>
                        </a:rPr>
                        <a:t>蒸留水、飲料水、灌漑用水</a:t>
                      </a:r>
                      <a:r>
                        <a:rPr lang="ja-JP" altLang="ja-JP" sz="1800" dirty="0">
                          <a:effectLst/>
                        </a:rPr>
                        <a:t> </a:t>
                      </a:r>
                      <a:endParaRPr kumimoji="1" lang="ja-JP" altLang="en-US" sz="1800" dirty="0"/>
                    </a:p>
                  </a:txBody>
                  <a:tcPr/>
                </a:tc>
                <a:extLst>
                  <a:ext uri="{0D108BD9-81ED-4DB2-BD59-A6C34878D82A}">
                    <a16:rowId xmlns:a16="http://schemas.microsoft.com/office/drawing/2014/main" val="10004"/>
                  </a:ext>
                </a:extLst>
              </a:tr>
              <a:tr h="935915">
                <a:tc>
                  <a:txBody>
                    <a:bodyPr/>
                    <a:lstStyle/>
                    <a:p>
                      <a:r>
                        <a:rPr kumimoji="1" lang="ja-JP" altLang="en-US" sz="1800" dirty="0"/>
                        <a:t>二酸化</a:t>
                      </a:r>
                      <a:endParaRPr kumimoji="1" lang="en-US" altLang="ja-JP" sz="1800" dirty="0"/>
                    </a:p>
                    <a:p>
                      <a:r>
                        <a:rPr kumimoji="1" lang="ja-JP" altLang="en-US" sz="1800" dirty="0"/>
                        <a:t>炭素</a:t>
                      </a:r>
                    </a:p>
                  </a:txBody>
                  <a:tcPr/>
                </a:tc>
                <a:tc>
                  <a:txBody>
                    <a:bodyPr/>
                    <a:lstStyle/>
                    <a:p>
                      <a:r>
                        <a:rPr kumimoji="1" lang="ja-JP" altLang="en-US" sz="1800" kern="1200" dirty="0">
                          <a:solidFill>
                            <a:schemeClr val="dk1"/>
                          </a:solidFill>
                          <a:effectLst/>
                          <a:latin typeface="+mn-lt"/>
                          <a:ea typeface="+mn-ea"/>
                          <a:cs typeface="+mn-cs"/>
                        </a:rPr>
                        <a:t>植物の</a:t>
                      </a:r>
                      <a:r>
                        <a:rPr kumimoji="1" lang="ja-JP" altLang="ja-JP" sz="1800" kern="1200" dirty="0">
                          <a:solidFill>
                            <a:schemeClr val="dk1"/>
                          </a:solidFill>
                          <a:effectLst/>
                          <a:latin typeface="+mn-lt"/>
                          <a:ea typeface="+mn-ea"/>
                          <a:cs typeface="+mn-cs"/>
                        </a:rPr>
                        <a:t>光合成</a:t>
                      </a:r>
                      <a:r>
                        <a:rPr kumimoji="1" lang="ja-JP" altLang="en-US" sz="1800" kern="1200" dirty="0">
                          <a:solidFill>
                            <a:schemeClr val="dk1"/>
                          </a:solidFill>
                          <a:effectLst/>
                          <a:latin typeface="+mn-lt"/>
                          <a:ea typeface="+mn-ea"/>
                          <a:cs typeface="+mn-cs"/>
                        </a:rPr>
                        <a:t>で</a:t>
                      </a:r>
                      <a:r>
                        <a:rPr kumimoji="1" lang="ja-JP" altLang="ja-JP" sz="1800" kern="1200" dirty="0">
                          <a:solidFill>
                            <a:schemeClr val="dk1"/>
                          </a:solidFill>
                          <a:effectLst/>
                          <a:latin typeface="+mn-lt"/>
                          <a:ea typeface="+mn-ea"/>
                          <a:cs typeface="+mn-cs"/>
                        </a:rPr>
                        <a:t>グルコース、</a:t>
                      </a:r>
                      <a:r>
                        <a:rPr kumimoji="1" lang="ja-JP" altLang="en-US" sz="1800" kern="1200" dirty="0">
                          <a:solidFill>
                            <a:schemeClr val="dk1"/>
                          </a:solidFill>
                          <a:effectLst/>
                          <a:latin typeface="+mn-lt"/>
                          <a:ea typeface="+mn-ea"/>
                          <a:cs typeface="+mn-cs"/>
                        </a:rPr>
                        <a:t>脂肪ができ、草木、</a:t>
                      </a:r>
                      <a:r>
                        <a:rPr kumimoji="1" lang="ja-JP" altLang="ja-JP" sz="1800" kern="1200" dirty="0">
                          <a:solidFill>
                            <a:schemeClr val="dk1"/>
                          </a:solidFill>
                          <a:effectLst/>
                          <a:latin typeface="+mn-lt"/>
                          <a:ea typeface="+mn-ea"/>
                          <a:cs typeface="+mn-cs"/>
                        </a:rPr>
                        <a:t>穀物、果実</a:t>
                      </a:r>
                      <a:r>
                        <a:rPr kumimoji="1" lang="ja-JP" altLang="en-US" sz="1800" kern="1200" dirty="0">
                          <a:solidFill>
                            <a:schemeClr val="dk1"/>
                          </a:solidFill>
                          <a:effectLst/>
                          <a:latin typeface="+mn-lt"/>
                          <a:ea typeface="+mn-ea"/>
                          <a:cs typeface="+mn-cs"/>
                        </a:rPr>
                        <a:t>となる。</a:t>
                      </a:r>
                      <a:r>
                        <a:rPr kumimoji="1" lang="ja-JP" altLang="ja-JP" sz="1800" kern="1200" dirty="0">
                          <a:solidFill>
                            <a:schemeClr val="dk1"/>
                          </a:solidFill>
                          <a:effectLst/>
                          <a:latin typeface="+mn-lt"/>
                          <a:ea typeface="+mn-ea"/>
                          <a:cs typeface="+mn-cs"/>
                        </a:rPr>
                        <a:t>温室効果</a:t>
                      </a:r>
                      <a:r>
                        <a:rPr lang="ja-JP" altLang="ja-JP" sz="1800" dirty="0">
                          <a:effectLst/>
                        </a:rPr>
                        <a:t> </a:t>
                      </a:r>
                      <a:endParaRPr kumimoji="1" lang="ja-JP" altLang="en-US" sz="1800" dirty="0"/>
                    </a:p>
                  </a:txBody>
                  <a:tcPr/>
                </a:tc>
                <a:tc>
                  <a:txBody>
                    <a:bodyPr/>
                    <a:lstStyle/>
                    <a:p>
                      <a:r>
                        <a:rPr kumimoji="1" lang="ja-JP" altLang="en-US" sz="1800" dirty="0"/>
                        <a:t>バイオ燃料</a:t>
                      </a:r>
                    </a:p>
                  </a:txBody>
                  <a:tcPr/>
                </a:tc>
                <a:tc>
                  <a:txBody>
                    <a:bodyPr/>
                    <a:lstStyle/>
                    <a:p>
                      <a:r>
                        <a:rPr kumimoji="1" lang="ja-JP" altLang="ja-JP" sz="1800" kern="1200" dirty="0">
                          <a:solidFill>
                            <a:schemeClr val="dk1"/>
                          </a:solidFill>
                          <a:effectLst/>
                          <a:latin typeface="+mn-lt"/>
                          <a:ea typeface="+mn-ea"/>
                          <a:cs typeface="+mn-cs"/>
                        </a:rPr>
                        <a:t>炭水化物、天然繊維、　</a:t>
                      </a:r>
                      <a:r>
                        <a:rPr kumimoji="1" lang="ja-JP" altLang="en-US" sz="1800" kern="1200" dirty="0">
                          <a:solidFill>
                            <a:schemeClr val="dk1"/>
                          </a:solidFill>
                          <a:effectLst/>
                          <a:latin typeface="+mn-lt"/>
                          <a:ea typeface="+mn-ea"/>
                          <a:cs typeface="+mn-cs"/>
                        </a:rPr>
                        <a:t>植物油、</a:t>
                      </a:r>
                      <a:r>
                        <a:rPr kumimoji="1" lang="ja-JP" altLang="ja-JP" sz="1800" kern="1200" dirty="0">
                          <a:solidFill>
                            <a:schemeClr val="dk1"/>
                          </a:solidFill>
                          <a:effectLst/>
                          <a:latin typeface="+mn-lt"/>
                          <a:ea typeface="+mn-ea"/>
                          <a:cs typeface="+mn-cs"/>
                        </a:rPr>
                        <a:t>バイオマス、ドライアイス</a:t>
                      </a:r>
                      <a:endParaRPr kumimoji="1" lang="ja-JP" altLang="en-US" sz="1800" dirty="0"/>
                    </a:p>
                  </a:txBody>
                  <a:tcPr/>
                </a:tc>
                <a:extLst>
                  <a:ext uri="{0D108BD9-81ED-4DB2-BD59-A6C34878D82A}">
                    <a16:rowId xmlns:a16="http://schemas.microsoft.com/office/drawing/2014/main" val="10005"/>
                  </a:ext>
                </a:extLst>
              </a:tr>
              <a:tr h="365760">
                <a:tc>
                  <a:txBody>
                    <a:bodyPr/>
                    <a:lstStyle/>
                    <a:p>
                      <a:r>
                        <a:rPr kumimoji="1" lang="ja-JP" altLang="en-US" sz="1800" dirty="0"/>
                        <a:t>ヘリウム</a:t>
                      </a:r>
                    </a:p>
                  </a:txBody>
                  <a:tcPr/>
                </a:tc>
                <a:tc>
                  <a:txBody>
                    <a:bodyPr/>
                    <a:lstStyle/>
                    <a:p>
                      <a:endParaRPr kumimoji="1" lang="ja-JP" altLang="en-US" sz="1800" dirty="0"/>
                    </a:p>
                  </a:txBody>
                  <a:tcPr/>
                </a:tc>
                <a:tc>
                  <a:txBody>
                    <a:bodyPr/>
                    <a:lstStyle/>
                    <a:p>
                      <a:endParaRPr kumimoji="1" lang="ja-JP" altLang="en-US" sz="1800"/>
                    </a:p>
                  </a:txBody>
                  <a:tcPr/>
                </a:tc>
                <a:tc>
                  <a:txBody>
                    <a:bodyPr/>
                    <a:lstStyle/>
                    <a:p>
                      <a:r>
                        <a:rPr kumimoji="1" lang="ja-JP" altLang="ja-JP" sz="1800" kern="1200" dirty="0">
                          <a:solidFill>
                            <a:schemeClr val="dk1"/>
                          </a:solidFill>
                          <a:effectLst/>
                          <a:latin typeface="+mn-lt"/>
                          <a:ea typeface="+mn-ea"/>
                          <a:cs typeface="+mn-cs"/>
                        </a:rPr>
                        <a:t>極低温媒体</a:t>
                      </a:r>
                      <a:r>
                        <a:rPr lang="ja-JP" altLang="ja-JP" sz="1800" dirty="0">
                          <a:effectLst/>
                        </a:rPr>
                        <a:t> </a:t>
                      </a:r>
                      <a:endParaRPr kumimoji="1" lang="ja-JP" altLang="en-US" sz="1800" dirty="0"/>
                    </a:p>
                  </a:txBody>
                  <a:tcPr/>
                </a:tc>
                <a:extLst>
                  <a:ext uri="{0D108BD9-81ED-4DB2-BD59-A6C34878D82A}">
                    <a16:rowId xmlns:a16="http://schemas.microsoft.com/office/drawing/2014/main" val="10006"/>
                  </a:ext>
                </a:extLst>
              </a:tr>
              <a:tr h="640080">
                <a:tc>
                  <a:txBody>
                    <a:bodyPr/>
                    <a:lstStyle/>
                    <a:p>
                      <a:r>
                        <a:rPr kumimoji="1" lang="ja-JP" altLang="en-US" sz="1800" dirty="0"/>
                        <a:t>空気全体</a:t>
                      </a:r>
                      <a:endParaRPr kumimoji="1" lang="en-US" altLang="ja-JP" sz="1800" dirty="0"/>
                    </a:p>
                    <a:p>
                      <a:r>
                        <a:rPr kumimoji="1" lang="ja-JP" altLang="en-US" sz="1800" dirty="0"/>
                        <a:t>として</a:t>
                      </a:r>
                    </a:p>
                  </a:txBody>
                  <a:tcPr/>
                </a:tc>
                <a:tc>
                  <a:txBody>
                    <a:bodyPr/>
                    <a:lstStyle/>
                    <a:p>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風、天候</a:t>
                      </a:r>
                      <a:r>
                        <a:rPr kumimoji="1" lang="ja-JP" altLang="en-US" sz="1800" kern="1200" dirty="0">
                          <a:solidFill>
                            <a:schemeClr val="dk1"/>
                          </a:solidFill>
                          <a:effectLst/>
                          <a:latin typeface="+mn-lt"/>
                          <a:ea typeface="+mn-ea"/>
                          <a:cs typeface="+mn-cs"/>
                        </a:rPr>
                        <a:t>（気候変動）</a:t>
                      </a:r>
                      <a:r>
                        <a:rPr kumimoji="1" lang="ja-JP" altLang="ja-JP" sz="1800" kern="1200" dirty="0">
                          <a:solidFill>
                            <a:schemeClr val="dk1"/>
                          </a:solidFill>
                          <a:effectLst/>
                          <a:latin typeface="+mn-lt"/>
                          <a:ea typeface="+mn-ea"/>
                          <a:cs typeface="+mn-cs"/>
                        </a:rPr>
                        <a:t>、気象、風力タービン</a:t>
                      </a:r>
                      <a:r>
                        <a:rPr lang="ja-JP" altLang="ja-JP" sz="1800" dirty="0">
                          <a:effectLst/>
                        </a:rPr>
                        <a:t> </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圧縮空気</a:t>
                      </a:r>
                      <a:r>
                        <a:rPr lang="ja-JP" altLang="ja-JP" sz="1800" dirty="0">
                          <a:effectLst/>
                        </a:rPr>
                        <a:t> </a:t>
                      </a:r>
                      <a:endParaRPr kumimoji="1" lang="ja-JP" altLang="en-US" sz="1800" dirty="0"/>
                    </a:p>
                  </a:txBody>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1000">
              <a:srgbClr val="1B8FFF"/>
            </a:gs>
          </a:gsLst>
          <a:lin ang="16200000" scaled="0"/>
          <a:tileRect/>
        </a:gradFill>
        <a:effectLst/>
      </p:bgPr>
    </p:bg>
    <p:spTree>
      <p:nvGrpSpPr>
        <p:cNvPr id="1" name=""/>
        <p:cNvGrpSpPr/>
        <p:nvPr/>
      </p:nvGrpSpPr>
      <p:grpSpPr>
        <a:xfrm>
          <a:off x="0" y="0"/>
          <a:ext cx="0" cy="0"/>
          <a:chOff x="0" y="0"/>
          <a:chExt cx="0" cy="0"/>
        </a:xfrm>
      </p:grpSpPr>
      <p:sp>
        <p:nvSpPr>
          <p:cNvPr id="76801" name="タイトル 1"/>
          <p:cNvSpPr>
            <a:spLocks noGrp="1"/>
          </p:cNvSpPr>
          <p:nvPr>
            <p:ph type="title"/>
          </p:nvPr>
        </p:nvSpPr>
        <p:spPr>
          <a:xfrm>
            <a:off x="723900" y="87313"/>
            <a:ext cx="7796213" cy="714375"/>
          </a:xfrm>
        </p:spPr>
        <p:txBody>
          <a:bodyPr/>
          <a:lstStyle/>
          <a:p>
            <a:pPr algn="l">
              <a:defRPr/>
            </a:pPr>
            <a:r>
              <a:rPr lang="ja-JP" altLang="en-US" sz="3600" dirty="0">
                <a:solidFill>
                  <a:schemeClr val="bg1"/>
                </a:solidFill>
                <a:latin typeface="+mj-ea"/>
              </a:rPr>
              <a:t>真鍋淑郎の気候変動の研究　</a:t>
            </a:r>
            <a:r>
              <a:rPr lang="en-US" altLang="ja-JP" sz="3600" dirty="0">
                <a:solidFill>
                  <a:schemeClr val="bg1"/>
                </a:solidFill>
                <a:latin typeface="+mj-ea"/>
              </a:rPr>
              <a:t>1965</a:t>
            </a:r>
            <a:r>
              <a:rPr lang="ja-JP" altLang="en-US" sz="3600" dirty="0">
                <a:solidFill>
                  <a:schemeClr val="bg1"/>
                </a:solidFill>
                <a:latin typeface="+mj-ea"/>
              </a:rPr>
              <a:t>年</a:t>
            </a:r>
          </a:p>
        </p:txBody>
      </p:sp>
      <p:sp>
        <p:nvSpPr>
          <p:cNvPr id="3" name="コンテンツ プレースホルダー 2"/>
          <p:cNvSpPr>
            <a:spLocks noGrp="1"/>
          </p:cNvSpPr>
          <p:nvPr>
            <p:ph idx="1"/>
          </p:nvPr>
        </p:nvSpPr>
        <p:spPr>
          <a:xfrm>
            <a:off x="290513" y="2100263"/>
            <a:ext cx="8229600" cy="4032250"/>
          </a:xfrm>
        </p:spPr>
        <p:txBody>
          <a:bodyPr/>
          <a:lstStyle/>
          <a:p>
            <a:pPr marL="0" indent="0">
              <a:lnSpc>
                <a:spcPct val="80000"/>
              </a:lnSpc>
              <a:buFont typeface="Arial" charset="0"/>
              <a:buNone/>
              <a:defRPr/>
            </a:pPr>
            <a:r>
              <a:rPr lang="en-US" altLang="ja-JP" sz="2800" dirty="0">
                <a:solidFill>
                  <a:srgbClr val="000000"/>
                </a:solidFill>
                <a:latin typeface="+mn-ea"/>
              </a:rPr>
              <a:t>1958</a:t>
            </a:r>
            <a:r>
              <a:rPr lang="ja-JP" altLang="en-US" sz="2800" dirty="0">
                <a:solidFill>
                  <a:srgbClr val="000000"/>
                </a:solidFill>
                <a:latin typeface="+mn-ea"/>
              </a:rPr>
              <a:t>年アメリカ国立気象局</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（現米国海洋大気庁</a:t>
            </a:r>
            <a:r>
              <a:rPr lang="en-US" altLang="ja-JP" sz="2800" dirty="0">
                <a:solidFill>
                  <a:srgbClr val="000000"/>
                </a:solidFill>
                <a:latin typeface="+mn-ea"/>
              </a:rPr>
              <a:t>NOAA</a:t>
            </a:r>
            <a:r>
              <a:rPr lang="ja-JP" altLang="en-US" sz="2800" dirty="0">
                <a:solidFill>
                  <a:srgbClr val="000000"/>
                </a:solidFill>
                <a:latin typeface="+mn-ea"/>
              </a:rPr>
              <a:t>）</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に入り、大気大循環に海洋</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大循環を考慮した新しいモデル</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を開発し、気候変動の研究に</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適用した。大型コンピュータを使った数値シミュレション</a:t>
            </a:r>
            <a:endParaRPr lang="en-US" altLang="ja-JP" sz="2800" dirty="0">
              <a:solidFill>
                <a:srgbClr val="000000"/>
              </a:solidFill>
              <a:latin typeface="+mn-ea"/>
            </a:endParaRPr>
          </a:p>
          <a:p>
            <a:pPr marL="0" indent="0">
              <a:lnSpc>
                <a:spcPct val="80000"/>
              </a:lnSpc>
              <a:buFont typeface="Arial" charset="0"/>
              <a:buNone/>
              <a:defRPr/>
            </a:pPr>
            <a:r>
              <a:rPr lang="ja-JP" altLang="en-US" sz="2800" dirty="0">
                <a:solidFill>
                  <a:srgbClr val="000000"/>
                </a:solidFill>
                <a:latin typeface="+mn-ea"/>
              </a:rPr>
              <a:t>を世界に先駆けて導入した。</a:t>
            </a:r>
            <a:endParaRPr lang="en-US" altLang="ja-JP" sz="2800" dirty="0">
              <a:solidFill>
                <a:srgbClr val="000000"/>
              </a:solidFill>
              <a:latin typeface="+mn-ea"/>
            </a:endParaRPr>
          </a:p>
          <a:p>
            <a:pPr marL="0" indent="0">
              <a:lnSpc>
                <a:spcPct val="80000"/>
              </a:lnSpc>
              <a:buFont typeface="Arial" charset="0"/>
              <a:buNone/>
              <a:defRPr/>
            </a:pPr>
            <a:r>
              <a:rPr lang="ja-JP" altLang="ja-JP" sz="2800" dirty="0">
                <a:solidFill>
                  <a:srgbClr val="000000"/>
                </a:solidFill>
                <a:latin typeface="+mn-ea"/>
              </a:rPr>
              <a:t>　特に</a:t>
            </a:r>
            <a:r>
              <a:rPr lang="ja-JP" altLang="en-US" sz="2800" dirty="0">
                <a:solidFill>
                  <a:srgbClr val="000000"/>
                </a:solidFill>
                <a:latin typeface="+mn-ea"/>
              </a:rPr>
              <a:t>地球温暖化の研究では、</a:t>
            </a:r>
            <a:r>
              <a:rPr lang="en-US" altLang="ja-JP" sz="2800" dirty="0">
                <a:solidFill>
                  <a:srgbClr val="000000"/>
                </a:solidFill>
                <a:latin typeface="+mn-ea"/>
              </a:rPr>
              <a:t>1988</a:t>
            </a:r>
            <a:r>
              <a:rPr lang="ja-JP" altLang="en-US" sz="2800" dirty="0">
                <a:solidFill>
                  <a:srgbClr val="000000"/>
                </a:solidFill>
                <a:latin typeface="+mn-ea"/>
              </a:rPr>
              <a:t>年に北半球の</a:t>
            </a:r>
            <a:endParaRPr lang="en-US" altLang="ja-JP" sz="2800" dirty="0">
              <a:solidFill>
                <a:srgbClr val="000000"/>
              </a:solidFill>
              <a:latin typeface="+mn-ea"/>
            </a:endParaRPr>
          </a:p>
          <a:p>
            <a:pPr marL="0" indent="0">
              <a:lnSpc>
                <a:spcPct val="80000"/>
              </a:lnSpc>
              <a:buFont typeface="Arial" charset="0"/>
              <a:buNone/>
              <a:defRPr/>
            </a:pPr>
            <a:r>
              <a:rPr lang="ja-JP" altLang="ja-JP" sz="2800" dirty="0">
                <a:solidFill>
                  <a:srgbClr val="000000"/>
                </a:solidFill>
                <a:latin typeface="+mn-ea"/>
              </a:rPr>
              <a:t>温暖化が先行すると発表し注目を集めた。</a:t>
            </a:r>
            <a:endParaRPr lang="en-US" altLang="ja-JP" dirty="0">
              <a:solidFill>
                <a:srgbClr val="000000"/>
              </a:solidFill>
            </a:endParaRPr>
          </a:p>
        </p:txBody>
      </p:sp>
      <p:pic>
        <p:nvPicPr>
          <p:cNvPr id="7475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1009650"/>
            <a:ext cx="3475038" cy="253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679450"/>
            <a:ext cx="5718175"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8"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3182938"/>
            <a:ext cx="3697288" cy="347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図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16175"/>
            <a:ext cx="4411663" cy="423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タイトル 1"/>
          <p:cNvSpPr>
            <a:spLocks noGrp="1"/>
          </p:cNvSpPr>
          <p:nvPr>
            <p:ph type="title"/>
          </p:nvPr>
        </p:nvSpPr>
        <p:spPr>
          <a:xfrm>
            <a:off x="133350" y="0"/>
            <a:ext cx="8872538" cy="701675"/>
          </a:xfrm>
        </p:spPr>
        <p:txBody>
          <a:bodyPr rtlCol="0">
            <a:normAutofit fontScale="90000"/>
          </a:bodyPr>
          <a:lstStyle/>
          <a:p>
            <a:pPr algn="l" fontAlgn="auto">
              <a:spcAft>
                <a:spcPts val="0"/>
              </a:spcAft>
              <a:defRPr/>
            </a:pPr>
            <a:r>
              <a:rPr lang="en-US" altLang="ja-JP" sz="3600" dirty="0">
                <a:solidFill>
                  <a:schemeClr val="bg1"/>
                </a:solidFill>
                <a:latin typeface="Calibri" charset="0"/>
                <a:ea typeface="ＭＳ Ｐゴシック" charset="0"/>
                <a:cs typeface="+mj-cs"/>
              </a:rPr>
              <a:t> </a:t>
            </a:r>
            <a:r>
              <a:rPr lang="ja-JP" altLang="en-US" sz="3600" dirty="0">
                <a:solidFill>
                  <a:schemeClr val="bg1"/>
                </a:solidFill>
                <a:latin typeface="Calibri" charset="0"/>
                <a:ea typeface="ＭＳ Ｐゴシック" charset="0"/>
                <a:cs typeface="+mj-cs"/>
              </a:rPr>
              <a:t>生産活動に伴う二酸化炭素排出量は確実に増加</a:t>
            </a:r>
          </a:p>
        </p:txBody>
      </p:sp>
      <p:sp>
        <p:nvSpPr>
          <p:cNvPr id="75781" name="テキスト ボックス 2"/>
          <p:cNvSpPr txBox="1">
            <a:spLocks noChangeArrowheads="1"/>
          </p:cNvSpPr>
          <p:nvPr/>
        </p:nvSpPr>
        <p:spPr bwMode="auto">
          <a:xfrm>
            <a:off x="133350" y="908050"/>
            <a:ext cx="31877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sz="1800" dirty="0"/>
              <a:t>チャールズ </a:t>
            </a:r>
            <a:r>
              <a:rPr lang="en-US" altLang="ja-JP" sz="1800" dirty="0"/>
              <a:t>D</a:t>
            </a:r>
            <a:r>
              <a:rPr lang="en-US" altLang="en-US" sz="1800" dirty="0"/>
              <a:t>. </a:t>
            </a:r>
            <a:r>
              <a:rPr lang="ja-JP" altLang="en-US" sz="1800" dirty="0"/>
              <a:t>キーリング（</a:t>
            </a:r>
            <a:r>
              <a:rPr lang="ja-JP" altLang="en-US" sz="1800" dirty="0">
                <a:solidFill>
                  <a:srgbClr val="000000"/>
                </a:solidFill>
                <a:latin typeface="+mn-ea"/>
              </a:rPr>
              <a:t>米国</a:t>
            </a:r>
            <a:endParaRPr lang="en-US" altLang="ja-JP" sz="1800" dirty="0">
              <a:solidFill>
                <a:srgbClr val="000000"/>
              </a:solidFill>
              <a:latin typeface="+mn-ea"/>
            </a:endParaRPr>
          </a:p>
          <a:p>
            <a:pPr>
              <a:defRPr/>
            </a:pPr>
            <a:r>
              <a:rPr lang="ja-JP" altLang="en-US" sz="1800" dirty="0">
                <a:solidFill>
                  <a:srgbClr val="000000"/>
                </a:solidFill>
                <a:latin typeface="+mn-ea"/>
              </a:rPr>
              <a:t>海洋大気庁</a:t>
            </a:r>
            <a:r>
              <a:rPr lang="ja-JP" altLang="en-US" sz="1800" dirty="0"/>
              <a:t>）が、</a:t>
            </a:r>
            <a:r>
              <a:rPr lang="en-US" altLang="ja-JP" sz="1800" dirty="0"/>
              <a:t>1958</a:t>
            </a:r>
            <a:r>
              <a:rPr lang="ja-JP" altLang="en-US" sz="1800" dirty="0"/>
              <a:t>年から</a:t>
            </a:r>
            <a:endParaRPr lang="en-US" altLang="ja-JP" sz="1800" dirty="0"/>
          </a:p>
          <a:p>
            <a:pPr>
              <a:defRPr/>
            </a:pPr>
            <a:r>
              <a:rPr lang="ja-JP" altLang="en-US" sz="1800" dirty="0"/>
              <a:t>マウナロア山頂で観測を行い、</a:t>
            </a:r>
            <a:endParaRPr lang="en-US" altLang="ja-JP" sz="1800" dirty="0"/>
          </a:p>
          <a:p>
            <a:pPr>
              <a:defRPr/>
            </a:pPr>
            <a:r>
              <a:rPr lang="ja-JP" altLang="en-US" sz="1800" dirty="0"/>
              <a:t>二酸化炭素濃度が漸増してい</a:t>
            </a:r>
            <a:endParaRPr lang="en-US" altLang="ja-JP" sz="1800" dirty="0"/>
          </a:p>
          <a:p>
            <a:pPr>
              <a:defRPr/>
            </a:pPr>
            <a:r>
              <a:rPr lang="ja-JP" altLang="en-US" sz="1800" dirty="0"/>
              <a:t>ることを発見した</a:t>
            </a:r>
          </a:p>
          <a:p>
            <a:pPr>
              <a:defRPr/>
            </a:pPr>
            <a:endParaRPr lang="ja-JP" altLang="en-US" sz="1800" dirty="0"/>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5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1913"/>
            <a:ext cx="8229600" cy="1152525"/>
          </a:xfrm>
        </p:spPr>
        <p:txBody>
          <a:bodyPr/>
          <a:lstStyle/>
          <a:p>
            <a:pPr>
              <a:defRPr/>
            </a:pPr>
            <a:r>
              <a:rPr lang="ja-JP" altLang="en-US" sz="3600" dirty="0">
                <a:solidFill>
                  <a:schemeClr val="bg1"/>
                </a:solidFill>
                <a:latin typeface="+mj-ea"/>
              </a:rPr>
              <a:t>空気に国境はない．人は皆同じ空気を吸っている。国際的対応が不可欠</a:t>
            </a:r>
            <a:r>
              <a:rPr lang="en-US" altLang="ja-JP" sz="3600" dirty="0">
                <a:solidFill>
                  <a:schemeClr val="bg1"/>
                </a:solidFill>
                <a:latin typeface="+mj-ea"/>
              </a:rPr>
              <a:t> </a:t>
            </a:r>
            <a:endParaRPr lang="ja-JP" altLang="en-US" dirty="0">
              <a:solidFill>
                <a:schemeClr val="bg1"/>
              </a:solidFill>
            </a:endParaRPr>
          </a:p>
        </p:txBody>
      </p:sp>
      <p:sp>
        <p:nvSpPr>
          <p:cNvPr id="6" name="正方形/長方形 5"/>
          <p:cNvSpPr/>
          <p:nvPr/>
        </p:nvSpPr>
        <p:spPr>
          <a:xfrm>
            <a:off x="2555875" y="1350963"/>
            <a:ext cx="6350000" cy="2078037"/>
          </a:xfrm>
          <a:prstGeom prst="rect">
            <a:avLst/>
          </a:prstGeom>
        </p:spPr>
        <p:txBody>
          <a:bodyPr>
            <a:spAutoFit/>
          </a:bodyPr>
          <a:lstStyle/>
          <a:p>
            <a:pPr>
              <a:lnSpc>
                <a:spcPct val="80000"/>
              </a:lnSpc>
              <a:defRPr/>
            </a:pPr>
            <a:r>
              <a:rPr lang="en-US" altLang="ja-JP" sz="3200" dirty="0">
                <a:latin typeface="+mn-ea"/>
                <a:ea typeface="+mn-ea"/>
              </a:rPr>
              <a:t>Our most basic common link is that we all inhabit this planet. </a:t>
            </a:r>
            <a:r>
              <a:rPr lang="en-US" altLang="ja-JP" sz="3200" dirty="0">
                <a:solidFill>
                  <a:srgbClr val="FF0000"/>
                </a:solidFill>
                <a:latin typeface="+mn-ea"/>
                <a:ea typeface="+mn-ea"/>
              </a:rPr>
              <a:t>We all breathe the same air. </a:t>
            </a:r>
            <a:r>
              <a:rPr lang="en-US" altLang="ja-JP" sz="3200" dirty="0">
                <a:latin typeface="+mn-ea"/>
                <a:ea typeface="+mn-ea"/>
              </a:rPr>
              <a:t>We all cherish our children‘s future. And we are all mortal.      </a:t>
            </a:r>
            <a:r>
              <a:rPr lang="en-US" altLang="ja-JP" sz="2800" dirty="0">
                <a:latin typeface="+mn-ea"/>
                <a:ea typeface="+mn-ea"/>
              </a:rPr>
              <a:t>J. F. </a:t>
            </a:r>
            <a:r>
              <a:rPr lang="ja-JP" altLang="en-US" sz="2800" dirty="0">
                <a:latin typeface="+mn-ea"/>
                <a:ea typeface="+mn-ea"/>
              </a:rPr>
              <a:t>ケネディー</a:t>
            </a:r>
            <a:r>
              <a:rPr lang="en-US" altLang="ja-JP" sz="2800" dirty="0">
                <a:latin typeface="+mn-ea"/>
                <a:ea typeface="+mn-ea"/>
              </a:rPr>
              <a:t> (1963</a:t>
            </a:r>
            <a:r>
              <a:rPr lang="ja-JP" altLang="en-US" sz="2800" dirty="0">
                <a:latin typeface="+mn-ea"/>
                <a:ea typeface="+mn-ea"/>
              </a:rPr>
              <a:t>年</a:t>
            </a:r>
            <a:r>
              <a:rPr lang="en-US" altLang="ja-JP" sz="2800" dirty="0">
                <a:latin typeface="+mn-ea"/>
                <a:ea typeface="+mn-ea"/>
              </a:rPr>
              <a:t>6</a:t>
            </a:r>
            <a:r>
              <a:rPr lang="ja-JP" altLang="en-US" sz="2800" dirty="0">
                <a:latin typeface="+mn-ea"/>
                <a:ea typeface="+mn-ea"/>
              </a:rPr>
              <a:t>月</a:t>
            </a:r>
            <a:r>
              <a:rPr lang="en-US" altLang="ja-JP" sz="2800" dirty="0">
                <a:latin typeface="+mn-ea"/>
                <a:ea typeface="+mn-ea"/>
              </a:rPr>
              <a:t>)</a:t>
            </a:r>
            <a:endParaRPr lang="ja-JP" altLang="en-US" sz="3200" dirty="0">
              <a:latin typeface="+mn-ea"/>
              <a:ea typeface="+mn-ea"/>
            </a:endParaRPr>
          </a:p>
        </p:txBody>
      </p:sp>
      <p:pic>
        <p:nvPicPr>
          <p:cNvPr id="76804"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58888"/>
            <a:ext cx="1827213"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テキスト ボックス 11"/>
          <p:cNvSpPr txBox="1"/>
          <p:nvPr/>
        </p:nvSpPr>
        <p:spPr>
          <a:xfrm>
            <a:off x="6550025" y="3811588"/>
            <a:ext cx="185738" cy="460375"/>
          </a:xfrm>
          <a:prstGeom prst="rect">
            <a:avLst/>
          </a:prstGeom>
          <a:noFill/>
        </p:spPr>
        <p:txBody>
          <a:bodyPr wrap="none">
            <a:spAutoFit/>
          </a:bodyPr>
          <a:lstStyle/>
          <a:p>
            <a:pPr>
              <a:defRPr/>
            </a:pPr>
            <a:r>
              <a:rPr lang="en-US" altLang="ja-JP" sz="2400" dirty="0">
                <a:latin typeface="+mn-ea"/>
                <a:ea typeface="+mn-ea"/>
              </a:rPr>
              <a:t> </a:t>
            </a:r>
            <a:endParaRPr lang="ja-JP" altLang="en-US" sz="2400" dirty="0">
              <a:latin typeface="+mn-ea"/>
              <a:ea typeface="+mn-ea"/>
            </a:endParaRPr>
          </a:p>
        </p:txBody>
      </p:sp>
      <p:pic>
        <p:nvPicPr>
          <p:cNvPr id="768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981450"/>
            <a:ext cx="1998663"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a:spLocks noChangeArrowheads="1"/>
          </p:cNvSpPr>
          <p:nvPr/>
        </p:nvSpPr>
        <p:spPr bwMode="auto">
          <a:xfrm>
            <a:off x="2568575" y="3811588"/>
            <a:ext cx="6664325" cy="30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90000"/>
              </a:lnSpc>
              <a:defRPr/>
            </a:pPr>
            <a:r>
              <a:rPr lang="en-US" altLang="ja-JP" sz="2800" dirty="0">
                <a:latin typeface="+mn-ea"/>
                <a:ea typeface="+mn-ea"/>
              </a:rPr>
              <a:t>We are seeing a vast increase in the </a:t>
            </a:r>
          </a:p>
          <a:p>
            <a:pPr>
              <a:lnSpc>
                <a:spcPct val="90000"/>
              </a:lnSpc>
              <a:defRPr/>
            </a:pPr>
            <a:r>
              <a:rPr lang="en-US" altLang="ja-JP" sz="2800" dirty="0">
                <a:latin typeface="+mn-ea"/>
                <a:ea typeface="+mn-ea"/>
              </a:rPr>
              <a:t>amount of carbon dioxide reaching the </a:t>
            </a:r>
          </a:p>
          <a:p>
            <a:pPr>
              <a:lnSpc>
                <a:spcPct val="90000"/>
              </a:lnSpc>
              <a:defRPr/>
            </a:pPr>
            <a:r>
              <a:rPr lang="en-US" altLang="ja-JP" sz="2800" dirty="0">
                <a:latin typeface="+mn-ea"/>
                <a:ea typeface="+mn-ea"/>
              </a:rPr>
              <a:t>atmosphere... T</a:t>
            </a:r>
            <a:r>
              <a:rPr lang="en-US" altLang="ja-JP" sz="2800" dirty="0"/>
              <a:t>he problem of global climate</a:t>
            </a:r>
          </a:p>
          <a:p>
            <a:pPr>
              <a:lnSpc>
                <a:spcPct val="90000"/>
              </a:lnSpc>
              <a:defRPr/>
            </a:pPr>
            <a:r>
              <a:rPr lang="en-US" altLang="ja-JP" sz="2800" dirty="0"/>
              <a:t>change is one that affects us all and action </a:t>
            </a:r>
          </a:p>
          <a:p>
            <a:pPr>
              <a:lnSpc>
                <a:spcPct val="90000"/>
              </a:lnSpc>
              <a:defRPr/>
            </a:pPr>
            <a:r>
              <a:rPr lang="en-US" altLang="ja-JP" sz="2800" dirty="0"/>
              <a:t>will only be effective if it is taken at the </a:t>
            </a:r>
          </a:p>
          <a:p>
            <a:pPr>
              <a:lnSpc>
                <a:spcPct val="90000"/>
              </a:lnSpc>
              <a:defRPr/>
            </a:pPr>
            <a:r>
              <a:rPr lang="en-US" altLang="ja-JP" sz="2800" dirty="0"/>
              <a:t>international level.</a:t>
            </a:r>
            <a:endParaRPr lang="en-US" altLang="ja-JP" sz="2800" dirty="0">
              <a:latin typeface="+mn-ea"/>
              <a:ea typeface="+mn-ea"/>
            </a:endParaRPr>
          </a:p>
          <a:p>
            <a:pPr>
              <a:lnSpc>
                <a:spcPct val="90000"/>
              </a:lnSpc>
              <a:defRPr/>
            </a:pPr>
            <a:r>
              <a:rPr lang="ja-JP" altLang="en-US" sz="2800" dirty="0">
                <a:latin typeface="+mn-ea"/>
                <a:ea typeface="+mn-ea"/>
              </a:rPr>
              <a:t>　　　</a:t>
            </a:r>
            <a:r>
              <a:rPr lang="en-US" altLang="ja-JP" sz="2800" dirty="0">
                <a:latin typeface="+mn-ea"/>
                <a:ea typeface="+mn-ea"/>
              </a:rPr>
              <a:t>M. </a:t>
            </a:r>
            <a:r>
              <a:rPr lang="ja-JP" altLang="en-US" sz="2800" dirty="0">
                <a:latin typeface="+mn-ea"/>
                <a:ea typeface="+mn-ea"/>
              </a:rPr>
              <a:t>サッチャー</a:t>
            </a:r>
            <a:r>
              <a:rPr lang="en-US" altLang="ja-JP" sz="2800" dirty="0">
                <a:latin typeface="+mn-ea"/>
                <a:ea typeface="+mn-ea"/>
              </a:rPr>
              <a:t> (</a:t>
            </a:r>
            <a:r>
              <a:rPr lang="ja-JP" altLang="en-US" sz="2800" dirty="0">
                <a:latin typeface="+mn-ea"/>
                <a:ea typeface="+mn-ea"/>
              </a:rPr>
              <a:t>国連総会で、</a:t>
            </a:r>
            <a:r>
              <a:rPr lang="en-US" altLang="ja-JP" sz="2800" dirty="0">
                <a:latin typeface="+mn-ea"/>
                <a:ea typeface="+mn-ea"/>
              </a:rPr>
              <a:t>1989</a:t>
            </a:r>
            <a:r>
              <a:rPr lang="ja-JP" altLang="en-US" sz="2800" dirty="0">
                <a:latin typeface="+mn-ea"/>
                <a:ea typeface="+mn-ea"/>
              </a:rPr>
              <a:t>年</a:t>
            </a:r>
            <a:r>
              <a:rPr lang="en-US" altLang="ja-JP" sz="2800" dirty="0">
                <a:latin typeface="+mn-ea"/>
                <a:ea typeface="+mn-ea"/>
              </a:rPr>
              <a:t>)</a:t>
            </a:r>
            <a:endParaRPr lang="ja-JP" altLang="en-US" sz="2800" dirty="0">
              <a:latin typeface="+mn-ea"/>
              <a:ea typeface="+mn-ea"/>
            </a:endParaRPr>
          </a:p>
          <a:p>
            <a:pPr>
              <a:defRPr/>
            </a:pPr>
            <a:endParaRPr lang="ja-JP" altLang="en-US" sz="1800" dirty="0"/>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1"/>
          <p:cNvSpPr>
            <a:spLocks noGrp="1"/>
          </p:cNvSpPr>
          <p:nvPr>
            <p:ph type="title"/>
          </p:nvPr>
        </p:nvSpPr>
        <p:spPr>
          <a:xfrm>
            <a:off x="76200" y="39688"/>
            <a:ext cx="9009063" cy="661987"/>
          </a:xfrm>
        </p:spPr>
        <p:txBody>
          <a:bodyPr rtlCol="0">
            <a:normAutofit/>
          </a:bodyPr>
          <a:lstStyle/>
          <a:p>
            <a:pPr fontAlgn="auto">
              <a:spcAft>
                <a:spcPts val="0"/>
              </a:spcAft>
              <a:defRPr/>
            </a:pPr>
            <a:r>
              <a:rPr lang="ja-JP" altLang="en-US" sz="3600" dirty="0">
                <a:solidFill>
                  <a:schemeClr val="bg1"/>
                </a:solidFill>
                <a:latin typeface="+mj-ea"/>
                <a:cs typeface="+mj-cs"/>
              </a:rPr>
              <a:t>国際連携：</a:t>
            </a:r>
            <a:r>
              <a:rPr lang="en-US" altLang="ja-JP" sz="3600" dirty="0">
                <a:solidFill>
                  <a:schemeClr val="bg1"/>
                </a:solidFill>
                <a:latin typeface="+mj-ea"/>
                <a:cs typeface="+mj-cs"/>
              </a:rPr>
              <a:t>IPCC</a:t>
            </a:r>
            <a:r>
              <a:rPr lang="ja-JP" altLang="en-US" sz="3600" dirty="0">
                <a:solidFill>
                  <a:schemeClr val="bg1"/>
                </a:solidFill>
                <a:latin typeface="+mj-ea"/>
                <a:cs typeface="+mj-cs"/>
              </a:rPr>
              <a:t>と</a:t>
            </a:r>
            <a:r>
              <a:rPr lang="en-US" altLang="ja-JP" sz="3600" dirty="0">
                <a:solidFill>
                  <a:schemeClr val="bg1"/>
                </a:solidFill>
                <a:latin typeface="+mj-ea"/>
                <a:cs typeface="+mj-cs"/>
              </a:rPr>
              <a:t>COP</a:t>
            </a:r>
            <a:r>
              <a:rPr lang="ja-JP" altLang="en-US" sz="3600" dirty="0">
                <a:solidFill>
                  <a:schemeClr val="bg1"/>
                </a:solidFill>
                <a:latin typeface="+mj-ea"/>
                <a:cs typeface="+mj-cs"/>
              </a:rPr>
              <a:t>の創設</a:t>
            </a:r>
            <a:r>
              <a:rPr lang="ja-JP" altLang="ja-JP" sz="3600" dirty="0">
                <a:solidFill>
                  <a:schemeClr val="bg1"/>
                </a:solidFill>
                <a:latin typeface="+mj-ea"/>
                <a:cs typeface="+mj-cs"/>
              </a:rPr>
              <a:t>　</a:t>
            </a:r>
            <a:r>
              <a:rPr lang="ja-JP" altLang="en-US" sz="3600" dirty="0">
                <a:latin typeface="+mj-ea"/>
                <a:cs typeface="+mj-cs"/>
              </a:rPr>
              <a:t>　</a:t>
            </a:r>
            <a:r>
              <a:rPr lang="ja-JP" altLang="en-US" sz="3200" dirty="0">
                <a:latin typeface="+mj-ea"/>
                <a:cs typeface="+mj-cs"/>
              </a:rPr>
              <a:t>　　　　　　　　　　　　　　　</a:t>
            </a:r>
            <a:r>
              <a:rPr lang="en-US" altLang="ja-JP" sz="3200" dirty="0">
                <a:latin typeface="+mj-ea"/>
                <a:cs typeface="+mj-cs"/>
              </a:rPr>
              <a:t>              </a:t>
            </a:r>
            <a:endParaRPr lang="ja-JP" altLang="en-US" sz="2700" dirty="0">
              <a:latin typeface="+mj-ea"/>
              <a:cs typeface="+mj-cs"/>
            </a:endParaRPr>
          </a:p>
        </p:txBody>
      </p:sp>
      <p:sp>
        <p:nvSpPr>
          <p:cNvPr id="62467" name="テキスト ボックス 4"/>
          <p:cNvSpPr txBox="1">
            <a:spLocks noChangeArrowheads="1"/>
          </p:cNvSpPr>
          <p:nvPr/>
        </p:nvSpPr>
        <p:spPr bwMode="auto">
          <a:xfrm>
            <a:off x="76200" y="701675"/>
            <a:ext cx="8826500" cy="792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110000"/>
              </a:lnSpc>
              <a:defRPr/>
            </a:pPr>
            <a:r>
              <a:rPr lang="ja-JP" altLang="en-US" dirty="0">
                <a:latin typeface="+mn-ea"/>
                <a:ea typeface="+mn-ea"/>
              </a:rPr>
              <a:t>・</a:t>
            </a:r>
            <a:r>
              <a:rPr lang="ja-JP" altLang="en-US" u="sng" dirty="0">
                <a:latin typeface="+mn-ea"/>
                <a:ea typeface="+mn-ea"/>
              </a:rPr>
              <a:t>国連気候変動に関する政府間パネル（</a:t>
            </a:r>
            <a:r>
              <a:rPr lang="en-US" altLang="ja-JP" u="sng" dirty="0">
                <a:solidFill>
                  <a:srgbClr val="FF0000"/>
                </a:solidFill>
                <a:latin typeface="+mn-ea"/>
                <a:ea typeface="+mn-ea"/>
              </a:rPr>
              <a:t>IPCC</a:t>
            </a:r>
            <a:r>
              <a:rPr lang="ja-JP" altLang="en-US" u="sng" dirty="0">
                <a:latin typeface="+mn-ea"/>
                <a:ea typeface="+mn-ea"/>
              </a:rPr>
              <a:t>）</a:t>
            </a:r>
            <a:r>
              <a:rPr lang="en-US" altLang="ja-JP" dirty="0">
                <a:latin typeface="+mn-ea"/>
                <a:ea typeface="+mn-ea"/>
              </a:rPr>
              <a:t> </a:t>
            </a:r>
            <a:r>
              <a:rPr lang="ja-JP" altLang="en-US" dirty="0">
                <a:latin typeface="+mn-ea"/>
                <a:ea typeface="+mn-ea"/>
              </a:rPr>
              <a:t>　</a:t>
            </a:r>
            <a:r>
              <a:rPr lang="en-US" altLang="ja-JP" dirty="0">
                <a:latin typeface="+mn-ea"/>
                <a:ea typeface="+mn-ea"/>
              </a:rPr>
              <a:t>1988</a:t>
            </a:r>
            <a:r>
              <a:rPr lang="ja-JP" altLang="en-US" dirty="0">
                <a:latin typeface="+mn-ea"/>
                <a:ea typeface="+mn-ea"/>
              </a:rPr>
              <a:t>年国連に設置　</a:t>
            </a:r>
            <a:endParaRPr lang="en-US" altLang="ja-JP" dirty="0">
              <a:latin typeface="+mn-ea"/>
              <a:ea typeface="+mn-ea"/>
            </a:endParaRPr>
          </a:p>
          <a:p>
            <a:pPr>
              <a:lnSpc>
                <a:spcPct val="110000"/>
              </a:lnSpc>
              <a:defRPr/>
            </a:pPr>
            <a:r>
              <a:rPr lang="ja-JP" altLang="en-US" dirty="0">
                <a:latin typeface="+mn-ea"/>
                <a:ea typeface="+mn-ea"/>
              </a:rPr>
              <a:t>　人為起源による気候変化、影響、適応及び緩和方策に関し、科学　</a:t>
            </a:r>
            <a:endParaRPr lang="en-US" altLang="ja-JP" dirty="0">
              <a:latin typeface="+mn-ea"/>
              <a:ea typeface="+mn-ea"/>
            </a:endParaRPr>
          </a:p>
          <a:p>
            <a:pPr>
              <a:lnSpc>
                <a:spcPct val="110000"/>
              </a:lnSpc>
              <a:defRPr/>
            </a:pPr>
            <a:r>
              <a:rPr lang="ja-JP" altLang="ja-JP" dirty="0">
                <a:latin typeface="+mn-ea"/>
                <a:ea typeface="+mn-ea"/>
              </a:rPr>
              <a:t>　</a:t>
            </a:r>
            <a:r>
              <a:rPr lang="ja-JP" altLang="en-US" dirty="0">
                <a:latin typeface="+mn-ea"/>
                <a:ea typeface="+mn-ea"/>
              </a:rPr>
              <a:t>的、技術的、社会経済学的な見地から包括的な評価を行う</a:t>
            </a:r>
          </a:p>
          <a:p>
            <a:pPr>
              <a:lnSpc>
                <a:spcPct val="70000"/>
              </a:lnSpc>
              <a:defRPr/>
            </a:pPr>
            <a:endParaRPr lang="en-US" altLang="ja-JP" dirty="0">
              <a:latin typeface="+mn-ea"/>
              <a:ea typeface="+mn-ea"/>
            </a:endParaRPr>
          </a:p>
          <a:p>
            <a:pPr>
              <a:lnSpc>
                <a:spcPct val="110000"/>
              </a:lnSpc>
              <a:defRPr/>
            </a:pPr>
            <a:r>
              <a:rPr lang="ja-JP" altLang="en-US" dirty="0">
                <a:latin typeface="+mn-ea"/>
                <a:ea typeface="+mn-ea"/>
              </a:rPr>
              <a:t> 第５次評価報告書（</a:t>
            </a:r>
            <a:r>
              <a:rPr lang="en-US" altLang="ja-JP" dirty="0">
                <a:latin typeface="+mn-ea"/>
                <a:ea typeface="+mn-ea"/>
              </a:rPr>
              <a:t>2014</a:t>
            </a:r>
            <a:r>
              <a:rPr lang="ja-JP" altLang="en-US" dirty="0">
                <a:latin typeface="+mn-ea"/>
                <a:ea typeface="+mn-ea"/>
              </a:rPr>
              <a:t>年）：</a:t>
            </a:r>
            <a:r>
              <a:rPr lang="en-US" altLang="ja-JP" dirty="0">
                <a:latin typeface="+mn-ea"/>
                <a:ea typeface="+mn-ea"/>
              </a:rPr>
              <a:t>21</a:t>
            </a:r>
            <a:r>
              <a:rPr lang="ja-JP" altLang="en-US" dirty="0">
                <a:latin typeface="+mn-ea"/>
                <a:ea typeface="+mn-ea"/>
              </a:rPr>
              <a:t>世紀末までには現在（</a:t>
            </a:r>
            <a:r>
              <a:rPr lang="en-US" altLang="ja-JP" dirty="0">
                <a:latin typeface="+mn-ea"/>
                <a:ea typeface="+mn-ea"/>
              </a:rPr>
              <a:t>1986-2005</a:t>
            </a:r>
            <a:r>
              <a:rPr lang="ja-JP" altLang="en-US" dirty="0">
                <a:latin typeface="+mn-ea"/>
                <a:ea typeface="+mn-ea"/>
              </a:rPr>
              <a:t>　  </a:t>
            </a:r>
            <a:endParaRPr lang="en-US" altLang="ja-JP" dirty="0">
              <a:latin typeface="+mn-ea"/>
              <a:ea typeface="+mn-ea"/>
            </a:endParaRPr>
          </a:p>
          <a:p>
            <a:pPr>
              <a:lnSpc>
                <a:spcPct val="110000"/>
              </a:lnSpc>
              <a:defRPr/>
            </a:pPr>
            <a:r>
              <a:rPr lang="ja-JP" altLang="ja-JP" dirty="0">
                <a:latin typeface="+mn-ea"/>
                <a:ea typeface="+mn-ea"/>
              </a:rPr>
              <a:t> </a:t>
            </a:r>
            <a:r>
              <a:rPr lang="ja-JP" altLang="en-US" dirty="0">
                <a:latin typeface="+mn-ea"/>
                <a:ea typeface="+mn-ea"/>
              </a:rPr>
              <a:t>年）と比較して　・</a:t>
            </a:r>
            <a:r>
              <a:rPr lang="ja-JP" altLang="ja-JP" dirty="0">
                <a:latin typeface="+mn-ea"/>
                <a:ea typeface="+mn-ea"/>
              </a:rPr>
              <a:t>地上気温の上昇は</a:t>
            </a:r>
            <a:r>
              <a:rPr lang="en-US" altLang="ja-JP" dirty="0">
                <a:latin typeface="+mn-ea"/>
                <a:ea typeface="+mn-ea"/>
              </a:rPr>
              <a:t>0.3</a:t>
            </a:r>
            <a:r>
              <a:rPr lang="ja-JP" altLang="ja-JP" dirty="0">
                <a:latin typeface="+mn-ea"/>
                <a:ea typeface="+mn-ea"/>
              </a:rPr>
              <a:t>～</a:t>
            </a:r>
            <a:r>
              <a:rPr lang="en-US" altLang="ja-JP" dirty="0">
                <a:latin typeface="+mn-ea"/>
                <a:ea typeface="+mn-ea"/>
              </a:rPr>
              <a:t>4.8 ℃</a:t>
            </a:r>
            <a:endParaRPr lang="ja-JP" altLang="ja-JP" dirty="0">
              <a:latin typeface="+mn-ea"/>
              <a:ea typeface="+mn-ea"/>
            </a:endParaRPr>
          </a:p>
          <a:p>
            <a:pPr>
              <a:lnSpc>
                <a:spcPct val="110000"/>
              </a:lnSpc>
              <a:defRPr/>
            </a:pPr>
            <a:r>
              <a:rPr lang="ja-JP" altLang="en-US" dirty="0">
                <a:latin typeface="+mn-ea"/>
                <a:ea typeface="+mn-ea"/>
              </a:rPr>
              <a:t>　　　　　　　　　　</a:t>
            </a:r>
            <a:r>
              <a:rPr lang="en-US" altLang="ja-JP" dirty="0">
                <a:latin typeface="+mn-ea"/>
                <a:ea typeface="+mn-ea"/>
              </a:rPr>
              <a:t> </a:t>
            </a:r>
            <a:r>
              <a:rPr lang="ja-JP" altLang="ja-JP" dirty="0">
                <a:latin typeface="+mn-ea"/>
                <a:ea typeface="+mn-ea"/>
              </a:rPr>
              <a:t>・海面水位の上昇は</a:t>
            </a:r>
            <a:r>
              <a:rPr lang="en-US" altLang="ja-JP" dirty="0">
                <a:latin typeface="+mn-ea"/>
                <a:ea typeface="+mn-ea"/>
              </a:rPr>
              <a:t>0.26</a:t>
            </a:r>
            <a:r>
              <a:rPr lang="ja-JP" altLang="ja-JP" dirty="0">
                <a:latin typeface="+mn-ea"/>
                <a:ea typeface="+mn-ea"/>
              </a:rPr>
              <a:t>～</a:t>
            </a:r>
            <a:r>
              <a:rPr lang="en-US" altLang="ja-JP" dirty="0">
                <a:latin typeface="+mn-ea"/>
                <a:ea typeface="+mn-ea"/>
              </a:rPr>
              <a:t>0.82 </a:t>
            </a:r>
            <a:r>
              <a:rPr lang="ja-JP" altLang="en-US" dirty="0">
                <a:latin typeface="+mn-ea"/>
                <a:ea typeface="+mn-ea"/>
              </a:rPr>
              <a:t>メートル</a:t>
            </a:r>
            <a:endParaRPr lang="en-US" altLang="ja-JP" sz="2000" dirty="0">
              <a:latin typeface="+mn-ea"/>
              <a:ea typeface="+mn-ea"/>
            </a:endParaRPr>
          </a:p>
          <a:p>
            <a:pPr>
              <a:lnSpc>
                <a:spcPct val="130000"/>
              </a:lnSpc>
              <a:defRPr/>
            </a:pPr>
            <a:r>
              <a:rPr lang="ja-JP" altLang="en-US" sz="2000" dirty="0">
                <a:latin typeface="+mn-ea"/>
                <a:ea typeface="+mn-ea"/>
              </a:rPr>
              <a:t>　</a:t>
            </a:r>
            <a:r>
              <a:rPr lang="en-US" altLang="ja-JP" sz="2000" dirty="0">
                <a:latin typeface="+mn-ea"/>
                <a:ea typeface="+mn-ea"/>
              </a:rPr>
              <a:t>① </a:t>
            </a:r>
            <a:r>
              <a:rPr lang="ja-JP" altLang="ja-JP" sz="2000" dirty="0">
                <a:latin typeface="+mn-ea"/>
                <a:ea typeface="+mn-ea"/>
              </a:rPr>
              <a:t>極端な気象現象が起きる</a:t>
            </a:r>
            <a:r>
              <a:rPr lang="ja-JP" altLang="en-US" sz="2000" dirty="0">
                <a:latin typeface="+mn-ea"/>
                <a:ea typeface="+mn-ea"/>
              </a:rPr>
              <a:t>。</a:t>
            </a:r>
            <a:r>
              <a:rPr lang="ja-JP" altLang="en-US" sz="2000" dirty="0">
                <a:latin typeface="+mn-ea"/>
              </a:rPr>
              <a:t>風水害の激増</a:t>
            </a:r>
            <a:endParaRPr lang="en-US" altLang="ja-JP" sz="2000" dirty="0">
              <a:latin typeface="+mn-ea"/>
              <a:ea typeface="+mn-ea"/>
            </a:endParaRPr>
          </a:p>
          <a:p>
            <a:pPr>
              <a:lnSpc>
                <a:spcPct val="110000"/>
              </a:lnSpc>
              <a:defRPr/>
            </a:pPr>
            <a:r>
              <a:rPr lang="ja-JP" altLang="en-US" sz="2000" dirty="0">
                <a:latin typeface="+mn-ea"/>
                <a:ea typeface="+mn-ea"/>
              </a:rPr>
              <a:t>　</a:t>
            </a:r>
            <a:r>
              <a:rPr lang="en-US" altLang="ja-JP" sz="2000" dirty="0">
                <a:latin typeface="+mn-ea"/>
                <a:ea typeface="+mn-ea"/>
              </a:rPr>
              <a:t>② </a:t>
            </a:r>
            <a:r>
              <a:rPr lang="ja-JP" altLang="ja-JP" sz="2000" dirty="0">
                <a:latin typeface="+mn-ea"/>
                <a:ea typeface="+mn-ea"/>
              </a:rPr>
              <a:t>海水中に溶けている二酸化炭素</a:t>
            </a:r>
            <a:r>
              <a:rPr lang="ja-JP" altLang="en-US" sz="2000" dirty="0">
                <a:latin typeface="+mn-ea"/>
                <a:ea typeface="+mn-ea"/>
              </a:rPr>
              <a:t>が</a:t>
            </a:r>
            <a:r>
              <a:rPr lang="ja-JP" altLang="ja-JP" sz="2000" dirty="0">
                <a:latin typeface="+mn-ea"/>
                <a:ea typeface="+mn-ea"/>
              </a:rPr>
              <a:t>大気中に出て</a:t>
            </a:r>
            <a:r>
              <a:rPr lang="ja-JP" altLang="en-US" sz="2000" dirty="0">
                <a:latin typeface="+mn-ea"/>
                <a:ea typeface="+mn-ea"/>
              </a:rPr>
              <a:t>く</a:t>
            </a:r>
            <a:r>
              <a:rPr lang="ja-JP" altLang="ja-JP" sz="2000" dirty="0">
                <a:latin typeface="+mn-ea"/>
                <a:ea typeface="+mn-ea"/>
              </a:rPr>
              <a:t>る</a:t>
            </a:r>
          </a:p>
          <a:p>
            <a:pPr>
              <a:lnSpc>
                <a:spcPct val="110000"/>
              </a:lnSpc>
              <a:defRPr/>
            </a:pPr>
            <a:r>
              <a:rPr lang="ja-JP" altLang="en-US" sz="2000" dirty="0">
                <a:latin typeface="+mn-ea"/>
                <a:ea typeface="+mn-ea"/>
              </a:rPr>
              <a:t>　</a:t>
            </a:r>
            <a:r>
              <a:rPr lang="en-US" altLang="ja-JP" sz="2000" dirty="0">
                <a:latin typeface="+mn-ea"/>
                <a:ea typeface="+mn-ea"/>
              </a:rPr>
              <a:t>③ </a:t>
            </a:r>
            <a:r>
              <a:rPr lang="ja-JP" altLang="ja-JP" sz="2000" dirty="0">
                <a:latin typeface="+mn-ea"/>
                <a:ea typeface="+mn-ea"/>
              </a:rPr>
              <a:t>海水上層部の酸性化が進む（現在</a:t>
            </a:r>
            <a:r>
              <a:rPr lang="en-US" altLang="ja-JP" sz="2000" dirty="0">
                <a:latin typeface="+mn-ea"/>
                <a:ea typeface="+mn-ea"/>
              </a:rPr>
              <a:t>pH 8.2</a:t>
            </a:r>
            <a:r>
              <a:rPr lang="ja-JP" altLang="ja-JP" sz="2000" dirty="0">
                <a:latin typeface="+mn-ea"/>
                <a:ea typeface="+mn-ea"/>
              </a:rPr>
              <a:t>から</a:t>
            </a:r>
            <a:r>
              <a:rPr lang="en-US" altLang="ja-JP" sz="2000" dirty="0">
                <a:latin typeface="+mn-ea"/>
                <a:ea typeface="+mn-ea"/>
              </a:rPr>
              <a:t>7.8</a:t>
            </a:r>
            <a:r>
              <a:rPr lang="ja-JP" altLang="ja-JP" sz="2000" dirty="0">
                <a:latin typeface="+mn-ea"/>
                <a:ea typeface="+mn-ea"/>
              </a:rPr>
              <a:t>ほどに）</a:t>
            </a:r>
            <a:endParaRPr lang="en-US" altLang="ja-JP" sz="2000" dirty="0">
              <a:latin typeface="+mn-ea"/>
              <a:ea typeface="+mn-ea"/>
            </a:endParaRPr>
          </a:p>
          <a:p>
            <a:pPr>
              <a:lnSpc>
                <a:spcPct val="110000"/>
              </a:lnSpc>
              <a:defRPr/>
            </a:pPr>
            <a:r>
              <a:rPr lang="ja-JP" altLang="en-US" sz="2000" dirty="0">
                <a:latin typeface="+mn-ea"/>
              </a:rPr>
              <a:t>　</a:t>
            </a:r>
            <a:r>
              <a:rPr lang="en-US" altLang="ja-JP" sz="2000" dirty="0">
                <a:latin typeface="+mn-ea"/>
              </a:rPr>
              <a:t>④ </a:t>
            </a:r>
            <a:r>
              <a:rPr lang="ja-JP" altLang="ja-JP" sz="2000" dirty="0">
                <a:latin typeface="+mn-ea"/>
              </a:rPr>
              <a:t>緑地の後退、砂漠化の進行、植生の変化、農水産業への悪影響</a:t>
            </a:r>
          </a:p>
          <a:p>
            <a:pPr>
              <a:lnSpc>
                <a:spcPct val="110000"/>
              </a:lnSpc>
              <a:defRPr/>
            </a:pPr>
            <a:r>
              <a:rPr lang="ja-JP" altLang="en-US" sz="2000" dirty="0">
                <a:latin typeface="+mn-ea"/>
              </a:rPr>
              <a:t>　</a:t>
            </a:r>
            <a:r>
              <a:rPr lang="en-US" altLang="ja-JP" sz="2000" dirty="0">
                <a:latin typeface="+mn-ea"/>
              </a:rPr>
              <a:t>⑤ </a:t>
            </a:r>
            <a:r>
              <a:rPr lang="ja-JP" altLang="en-US" sz="2000" dirty="0">
                <a:latin typeface="+mn-ea"/>
              </a:rPr>
              <a:t>北極圏の</a:t>
            </a:r>
            <a:r>
              <a:rPr lang="ja-JP" altLang="ja-JP" sz="2000" dirty="0"/>
              <a:t>氷床からの氷損失が増加している可能性が、非常に高い</a:t>
            </a:r>
          </a:p>
          <a:p>
            <a:pPr>
              <a:lnSpc>
                <a:spcPct val="110000"/>
              </a:lnSpc>
              <a:defRPr/>
            </a:pPr>
            <a:r>
              <a:rPr lang="ja-JP" altLang="en-US" sz="2000" dirty="0">
                <a:latin typeface="+mn-ea"/>
              </a:rPr>
              <a:t>　</a:t>
            </a:r>
            <a:r>
              <a:rPr lang="en-US" altLang="ja-JP" sz="2000" dirty="0">
                <a:latin typeface="+mn-ea"/>
              </a:rPr>
              <a:t>⑥</a:t>
            </a:r>
            <a:r>
              <a:rPr lang="ja-JP" altLang="en-US" sz="2000" dirty="0">
                <a:latin typeface="+mn-ea"/>
              </a:rPr>
              <a:t> </a:t>
            </a:r>
            <a:r>
              <a:rPr lang="ja-JP" altLang="ja-JP" sz="2000" dirty="0">
                <a:latin typeface="+mn-ea"/>
              </a:rPr>
              <a:t>高緯度地域への害虫の広がり、絶滅種の増加</a:t>
            </a:r>
            <a:endParaRPr lang="en-US" altLang="ja-JP" sz="2000" dirty="0">
              <a:latin typeface="+mn-ea"/>
            </a:endParaRPr>
          </a:p>
          <a:p>
            <a:pPr>
              <a:lnSpc>
                <a:spcPct val="110000"/>
              </a:lnSpc>
              <a:defRPr/>
            </a:pPr>
            <a:r>
              <a:rPr lang="ja-JP" altLang="en-US" sz="2000" dirty="0">
                <a:latin typeface="+mn-ea"/>
              </a:rPr>
              <a:t>　</a:t>
            </a:r>
            <a:r>
              <a:rPr lang="en-US" altLang="ja-JP" sz="2000" dirty="0">
                <a:latin typeface="+mn-ea"/>
              </a:rPr>
              <a:t>⑦ </a:t>
            </a:r>
            <a:r>
              <a:rPr lang="ja-JP" altLang="ja-JP" sz="2000" dirty="0">
                <a:latin typeface="+mn-ea"/>
              </a:rPr>
              <a:t>光化学オキシダント濃度の増大</a:t>
            </a:r>
            <a:r>
              <a:rPr lang="ja-JP" altLang="en-US" sz="2000" dirty="0">
                <a:latin typeface="+mn-ea"/>
              </a:rPr>
              <a:t>を</a:t>
            </a:r>
            <a:r>
              <a:rPr lang="ja-JP" altLang="ja-JP" sz="2000" dirty="0">
                <a:latin typeface="+mn-ea"/>
              </a:rPr>
              <a:t>はじめとする公害問題の広がり</a:t>
            </a:r>
          </a:p>
          <a:p>
            <a:pPr>
              <a:lnSpc>
                <a:spcPct val="110000"/>
              </a:lnSpc>
              <a:defRPr/>
            </a:pPr>
            <a:r>
              <a:rPr lang="ja-JP" altLang="en-US" sz="2000" dirty="0">
                <a:latin typeface="+mn-ea"/>
              </a:rPr>
              <a:t>　</a:t>
            </a:r>
            <a:r>
              <a:rPr lang="en-US" altLang="ja-JP" sz="2000" dirty="0">
                <a:latin typeface="+mn-ea"/>
              </a:rPr>
              <a:t>⑧ </a:t>
            </a:r>
            <a:r>
              <a:rPr lang="ja-JP" altLang="ja-JP" sz="2000" dirty="0">
                <a:latin typeface="+mn-ea"/>
              </a:rPr>
              <a:t>人の健康への悪影響。呼吸器疾患の増加、熱波と熱中症の発生、</a:t>
            </a:r>
            <a:endParaRPr lang="en-US" altLang="ja-JP" sz="2000" dirty="0">
              <a:latin typeface="+mn-ea"/>
            </a:endParaRPr>
          </a:p>
          <a:p>
            <a:pPr>
              <a:lnSpc>
                <a:spcPct val="110000"/>
              </a:lnSpc>
              <a:defRPr/>
            </a:pPr>
            <a:r>
              <a:rPr lang="ja-JP" altLang="ja-JP" sz="2000" dirty="0">
                <a:latin typeface="+mn-ea"/>
              </a:rPr>
              <a:t>　</a:t>
            </a:r>
            <a:r>
              <a:rPr lang="ja-JP" altLang="en-US" sz="2000" dirty="0">
                <a:latin typeface="+mn-ea"/>
              </a:rPr>
              <a:t>　</a:t>
            </a:r>
            <a:r>
              <a:rPr lang="ja-JP" altLang="ja-JP" sz="2000" dirty="0">
                <a:latin typeface="+mn-ea"/>
              </a:rPr>
              <a:t>熱帯性伝染病（マラリア、西ナイル熱（脳炎）など）発生地帯の拡大</a:t>
            </a:r>
            <a:r>
              <a:rPr lang="ja-JP" altLang="en-US" sz="2000" dirty="0">
                <a:latin typeface="+mn-ea"/>
              </a:rPr>
              <a:t>　　</a:t>
            </a:r>
          </a:p>
          <a:p>
            <a:pPr>
              <a:defRPr/>
            </a:pPr>
            <a:endParaRPr lang="en-US" altLang="ja-JP" sz="2000" dirty="0">
              <a:latin typeface="+mn-ea"/>
            </a:endParaRPr>
          </a:p>
          <a:p>
            <a:pPr>
              <a:defRPr/>
            </a:pPr>
            <a:r>
              <a:rPr lang="ja-JP" altLang="ja-JP" dirty="0">
                <a:latin typeface="+mn-ea"/>
              </a:rPr>
              <a:t>　</a:t>
            </a:r>
            <a:r>
              <a:rPr lang="ja-JP" altLang="en-US" dirty="0">
                <a:latin typeface="+mn-ea"/>
              </a:rPr>
              <a:t>　　　　　</a:t>
            </a:r>
            <a:endParaRPr lang="en-US" altLang="ja-JP" sz="2000" dirty="0">
              <a:latin typeface="+mn-ea"/>
              <a:ea typeface="+mn-ea"/>
            </a:endParaRPr>
          </a:p>
          <a:p>
            <a:pPr>
              <a:lnSpc>
                <a:spcPct val="110000"/>
              </a:lnSpc>
              <a:defRPr/>
            </a:pPr>
            <a:endParaRPr lang="en-US" altLang="ja-JP" sz="2000" dirty="0">
              <a:latin typeface="+mn-ea"/>
              <a:ea typeface="+mn-ea"/>
            </a:endParaRPr>
          </a:p>
          <a:p>
            <a:pPr>
              <a:lnSpc>
                <a:spcPct val="110000"/>
              </a:lnSpc>
              <a:defRPr/>
            </a:pPr>
            <a:endParaRPr lang="en-US" altLang="ja-JP" sz="2000" dirty="0">
              <a:latin typeface="+mn-ea"/>
              <a:ea typeface="+mn-ea"/>
            </a:endParaRPr>
          </a:p>
          <a:p>
            <a:pPr>
              <a:lnSpc>
                <a:spcPct val="110000"/>
              </a:lnSpc>
              <a:defRPr/>
            </a:pPr>
            <a:endParaRPr lang="en-US" altLang="ja-JP" sz="2000" dirty="0">
              <a:latin typeface="+mn-ea"/>
              <a:ea typeface="+mn-ea"/>
            </a:endParaRPr>
          </a:p>
          <a:p>
            <a:pPr>
              <a:lnSpc>
                <a:spcPct val="110000"/>
              </a:lnSpc>
              <a:defRPr/>
            </a:pPr>
            <a:r>
              <a:rPr lang="ja-JP" altLang="en-US" sz="2000" dirty="0">
                <a:latin typeface="+mn-ea"/>
                <a:ea typeface="+mn-ea"/>
              </a:rPr>
              <a:t>　</a:t>
            </a:r>
            <a:endParaRPr lang="ja-JP" altLang="ja-JP" sz="2000" dirty="0">
              <a:latin typeface="+mn-ea"/>
              <a:ea typeface="+mn-ea"/>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タイトル 1"/>
          <p:cNvSpPr>
            <a:spLocks noGrp="1"/>
          </p:cNvSpPr>
          <p:nvPr>
            <p:ph type="title"/>
          </p:nvPr>
        </p:nvSpPr>
        <p:spPr>
          <a:xfrm>
            <a:off x="635000" y="133350"/>
            <a:ext cx="7853363" cy="1136650"/>
          </a:xfrm>
        </p:spPr>
        <p:txBody>
          <a:bodyPr/>
          <a:lstStyle/>
          <a:p>
            <a:pPr algn="l">
              <a:defRPr/>
            </a:pPr>
            <a:r>
              <a:rPr lang="ja-JP" altLang="en-US" sz="3200" u="sng" dirty="0">
                <a:solidFill>
                  <a:srgbClr val="FFFFFF"/>
                </a:solidFill>
                <a:latin typeface="+mj-ea"/>
              </a:rPr>
              <a:t>気候変動枠組条約締約国会議　</a:t>
            </a:r>
            <a:r>
              <a:rPr lang="en-US" altLang="ja-JP" sz="3200" u="sng" dirty="0">
                <a:solidFill>
                  <a:srgbClr val="FF0000"/>
                </a:solidFill>
                <a:latin typeface="+mj-ea"/>
              </a:rPr>
              <a:t>C</a:t>
            </a:r>
            <a:r>
              <a:rPr lang="en-US" altLang="ja-JP" sz="3200" u="sng" dirty="0">
                <a:solidFill>
                  <a:srgbClr val="FFFFFF"/>
                </a:solidFill>
                <a:latin typeface="+mj-ea"/>
              </a:rPr>
              <a:t>onference</a:t>
            </a:r>
            <a:r>
              <a:rPr lang="en-US" altLang="ja-JP" sz="3200" u="sng" dirty="0">
                <a:solidFill>
                  <a:prstClr val="black"/>
                </a:solidFill>
                <a:latin typeface="+mj-ea"/>
              </a:rPr>
              <a:t> </a:t>
            </a:r>
            <a:br>
              <a:rPr lang="en-US" altLang="ja-JP" sz="3200" u="sng" dirty="0">
                <a:solidFill>
                  <a:prstClr val="black"/>
                </a:solidFill>
                <a:latin typeface="+mj-ea"/>
              </a:rPr>
            </a:br>
            <a:r>
              <a:rPr lang="en-US" altLang="ja-JP" sz="3200" u="sng" dirty="0">
                <a:solidFill>
                  <a:srgbClr val="FF0000"/>
                </a:solidFill>
                <a:latin typeface="+mj-ea"/>
              </a:rPr>
              <a:t>o</a:t>
            </a:r>
            <a:r>
              <a:rPr lang="en-US" altLang="ja-JP" sz="3200" u="sng" dirty="0">
                <a:solidFill>
                  <a:srgbClr val="FFFFFF"/>
                </a:solidFill>
                <a:latin typeface="+mj-ea"/>
              </a:rPr>
              <a:t>f the </a:t>
            </a:r>
            <a:r>
              <a:rPr lang="en-US" altLang="ja-JP" sz="3200" u="sng" dirty="0">
                <a:solidFill>
                  <a:srgbClr val="FF0000"/>
                </a:solidFill>
                <a:latin typeface="+mj-ea"/>
              </a:rPr>
              <a:t>P</a:t>
            </a:r>
            <a:r>
              <a:rPr lang="en-US" altLang="ja-JP" sz="3200" u="sng" dirty="0">
                <a:solidFill>
                  <a:srgbClr val="FFFFFF"/>
                </a:solidFill>
                <a:latin typeface="+mj-ea"/>
              </a:rPr>
              <a:t>arties </a:t>
            </a:r>
            <a:r>
              <a:rPr lang="ja-JP" altLang="en-US" sz="3200" u="sng" dirty="0">
                <a:solidFill>
                  <a:srgbClr val="FFFFFF"/>
                </a:solidFill>
                <a:latin typeface="+mj-ea"/>
              </a:rPr>
              <a:t>（</a:t>
            </a:r>
            <a:r>
              <a:rPr lang="en-US" altLang="ja-JP" sz="3200" u="sng" dirty="0">
                <a:solidFill>
                  <a:srgbClr val="FF0000"/>
                </a:solidFill>
                <a:latin typeface="+mj-ea"/>
              </a:rPr>
              <a:t>COP</a:t>
            </a:r>
            <a:r>
              <a:rPr lang="ja-JP" altLang="en-US" sz="3200" u="sng" dirty="0">
                <a:solidFill>
                  <a:srgbClr val="FFFFFF"/>
                </a:solidFill>
                <a:latin typeface="+mj-ea"/>
              </a:rPr>
              <a:t>）</a:t>
            </a:r>
            <a:endParaRPr lang="ja-JP" altLang="en-US" sz="3200" dirty="0">
              <a:solidFill>
                <a:srgbClr val="FFFFFF"/>
              </a:solidFill>
              <a:latin typeface="+mj-ea"/>
            </a:endParaRPr>
          </a:p>
        </p:txBody>
      </p:sp>
      <p:sp>
        <p:nvSpPr>
          <p:cNvPr id="79875" name="テキスト ボックス 3"/>
          <p:cNvSpPr txBox="1">
            <a:spLocks noChangeArrowheads="1"/>
          </p:cNvSpPr>
          <p:nvPr/>
        </p:nvSpPr>
        <p:spPr bwMode="auto">
          <a:xfrm>
            <a:off x="166688" y="1454150"/>
            <a:ext cx="8977312" cy="538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ja-JP" altLang="en-US" dirty="0">
                <a:latin typeface="+mn-ea"/>
                <a:ea typeface="+mn-ea"/>
              </a:rPr>
              <a:t>・</a:t>
            </a:r>
            <a:r>
              <a:rPr lang="ja-JP" altLang="ja-JP" dirty="0"/>
              <a:t>大気中の温室効果ガスの濃度を安定化させることを究極の目標と</a:t>
            </a:r>
            <a:endParaRPr lang="en-US" altLang="ja-JP" dirty="0"/>
          </a:p>
          <a:p>
            <a:pPr>
              <a:defRPr/>
            </a:pPr>
            <a:r>
              <a:rPr lang="ja-JP" altLang="ja-JP" dirty="0"/>
              <a:t>する「国連気候変動枠組条約」</a:t>
            </a:r>
            <a:r>
              <a:rPr lang="ja-JP" altLang="en-US" dirty="0"/>
              <a:t>が</a:t>
            </a:r>
            <a:r>
              <a:rPr lang="en-US" altLang="ja-JP" dirty="0">
                <a:latin typeface="+mn-ea"/>
                <a:ea typeface="+mn-ea"/>
              </a:rPr>
              <a:t>1992</a:t>
            </a:r>
            <a:r>
              <a:rPr lang="ja-JP" altLang="en-US" dirty="0">
                <a:latin typeface="+mn-ea"/>
                <a:ea typeface="+mn-ea"/>
              </a:rPr>
              <a:t>年に採択、</a:t>
            </a:r>
            <a:r>
              <a:rPr lang="en-US" altLang="ja-JP" dirty="0">
                <a:latin typeface="+mn-ea"/>
                <a:ea typeface="+mn-ea"/>
              </a:rPr>
              <a:t>94</a:t>
            </a:r>
            <a:r>
              <a:rPr lang="ja-JP" altLang="en-US" dirty="0">
                <a:latin typeface="+mn-ea"/>
                <a:ea typeface="+mn-ea"/>
              </a:rPr>
              <a:t>年に発効した。</a:t>
            </a:r>
            <a:endParaRPr lang="en-US" altLang="ja-JP" dirty="0">
              <a:latin typeface="+mn-ea"/>
              <a:ea typeface="+mn-ea"/>
            </a:endParaRPr>
          </a:p>
          <a:p>
            <a:pPr>
              <a:defRPr/>
            </a:pPr>
            <a:r>
              <a:rPr lang="ja-JP" altLang="en-US" dirty="0">
                <a:latin typeface="+mn-ea"/>
              </a:rPr>
              <a:t>京都議定書（</a:t>
            </a:r>
            <a:r>
              <a:rPr lang="en-US" altLang="ja-JP" dirty="0">
                <a:latin typeface="+mn-ea"/>
              </a:rPr>
              <a:t>COP</a:t>
            </a:r>
            <a:r>
              <a:rPr lang="ja-JP" altLang="en-US" dirty="0">
                <a:solidFill>
                  <a:srgbClr val="FF0000"/>
                </a:solidFill>
                <a:latin typeface="+mn-ea"/>
              </a:rPr>
              <a:t>3</a:t>
            </a:r>
            <a:r>
              <a:rPr lang="en-US" altLang="ja-JP" baseline="30000" dirty="0" err="1">
                <a:solidFill>
                  <a:prstClr val="black"/>
                </a:solidFill>
                <a:latin typeface="+mn-ea"/>
              </a:rPr>
              <a:t>rd</a:t>
            </a:r>
            <a:r>
              <a:rPr lang="ja-JP" altLang="en-US" dirty="0">
                <a:latin typeface="+mn-ea"/>
              </a:rPr>
              <a:t>）、パリ協定（</a:t>
            </a:r>
            <a:r>
              <a:rPr lang="en-US" altLang="ja-JP" dirty="0">
                <a:latin typeface="+mn-ea"/>
              </a:rPr>
              <a:t>COP</a:t>
            </a:r>
            <a:r>
              <a:rPr lang="en-US" altLang="ja-JP" dirty="0">
                <a:solidFill>
                  <a:srgbClr val="FF0000"/>
                </a:solidFill>
                <a:latin typeface="+mn-ea"/>
              </a:rPr>
              <a:t>21</a:t>
            </a:r>
            <a:r>
              <a:rPr lang="en-US" altLang="ja-JP" baseline="30000" dirty="0">
                <a:solidFill>
                  <a:prstClr val="black"/>
                </a:solidFill>
                <a:latin typeface="+mn-ea"/>
              </a:rPr>
              <a:t>st</a:t>
            </a:r>
            <a:r>
              <a:rPr lang="en-US" altLang="ja-JP" dirty="0">
                <a:solidFill>
                  <a:prstClr val="black"/>
                </a:solidFill>
                <a:latin typeface="+mn-ea"/>
              </a:rPr>
              <a:t> </a:t>
            </a:r>
            <a:r>
              <a:rPr lang="ja-JP" altLang="en-US" dirty="0">
                <a:latin typeface="+mn-ea"/>
              </a:rPr>
              <a:t>）などがある。</a:t>
            </a:r>
            <a:endParaRPr lang="en-US" altLang="ja-JP" dirty="0">
              <a:latin typeface="+mn-ea"/>
            </a:endParaRPr>
          </a:p>
          <a:p>
            <a:pPr>
              <a:defRPr/>
            </a:pPr>
            <a:r>
              <a:rPr lang="ja-JP" altLang="en-US" dirty="0">
                <a:latin typeface="+mn-ea"/>
              </a:rPr>
              <a:t>・</a:t>
            </a:r>
            <a:r>
              <a:rPr lang="en-US" altLang="ja-JP" dirty="0">
                <a:latin typeface="+mn-ea"/>
              </a:rPr>
              <a:t>COP</a:t>
            </a:r>
            <a:r>
              <a:rPr lang="en-US" altLang="ja-JP" dirty="0">
                <a:solidFill>
                  <a:srgbClr val="FF0000"/>
                </a:solidFill>
                <a:latin typeface="+mn-ea"/>
              </a:rPr>
              <a:t>21</a:t>
            </a:r>
            <a:r>
              <a:rPr lang="en-US" altLang="ja-JP" baseline="30000" dirty="0">
                <a:solidFill>
                  <a:prstClr val="black"/>
                </a:solidFill>
                <a:latin typeface="+mn-ea"/>
              </a:rPr>
              <a:t>st</a:t>
            </a:r>
            <a:r>
              <a:rPr lang="ja-JP" altLang="en-US" dirty="0">
                <a:latin typeface="+mn-ea"/>
              </a:rPr>
              <a:t>では</a:t>
            </a:r>
            <a:r>
              <a:rPr lang="en-US" altLang="ja-JP" dirty="0">
                <a:latin typeface="+mn-ea"/>
              </a:rPr>
              <a:t>150</a:t>
            </a:r>
            <a:r>
              <a:rPr lang="ja-JP" altLang="en-US" dirty="0">
                <a:latin typeface="+mn-ea"/>
              </a:rPr>
              <a:t>ヶ国の首脳が集い、</a:t>
            </a:r>
            <a:endParaRPr lang="en-US" altLang="ja-JP" dirty="0">
              <a:latin typeface="+mn-ea"/>
            </a:endParaRPr>
          </a:p>
          <a:p>
            <a:pPr>
              <a:defRPr/>
            </a:pPr>
            <a:r>
              <a:rPr lang="en-US" altLang="ja-JP" dirty="0">
                <a:latin typeface="+mn-ea"/>
              </a:rPr>
              <a:t>　</a:t>
            </a:r>
            <a:r>
              <a:rPr lang="ja-JP" altLang="en-US" dirty="0">
                <a:latin typeface="+mn-ea"/>
              </a:rPr>
              <a:t>　</a:t>
            </a:r>
            <a:r>
              <a:rPr lang="en-US" altLang="ja-JP" dirty="0">
                <a:latin typeface="+mn-ea"/>
              </a:rPr>
              <a:t>①</a:t>
            </a:r>
            <a:r>
              <a:rPr lang="ja-JP" altLang="en-US" dirty="0">
                <a:latin typeface="+mn-ea"/>
              </a:rPr>
              <a:t>地球の気温は現在</a:t>
            </a:r>
            <a:r>
              <a:rPr lang="en-US" altLang="ja-JP" dirty="0">
                <a:latin typeface="+mn-ea"/>
              </a:rPr>
              <a:t>1750</a:t>
            </a:r>
            <a:r>
              <a:rPr lang="ja-JP" altLang="en-US" dirty="0">
                <a:latin typeface="+mn-ea"/>
              </a:rPr>
              <a:t>年（産業革命前）比で</a:t>
            </a:r>
            <a:r>
              <a:rPr lang="en-US" altLang="ja-JP" dirty="0">
                <a:latin typeface="+mn-ea"/>
              </a:rPr>
              <a:t>1℃</a:t>
            </a:r>
            <a:r>
              <a:rPr lang="ja-JP" altLang="en-US" dirty="0">
                <a:latin typeface="+mn-ea"/>
              </a:rPr>
              <a:t>高く、</a:t>
            </a:r>
            <a:r>
              <a:rPr lang="en-US" altLang="ja-JP" dirty="0">
                <a:latin typeface="+mn-ea"/>
              </a:rPr>
              <a:t>10</a:t>
            </a:r>
            <a:r>
              <a:rPr lang="ja-JP" altLang="en-US" dirty="0">
                <a:latin typeface="+mn-ea"/>
              </a:rPr>
              <a:t>年</a:t>
            </a:r>
            <a:endParaRPr lang="en-US" altLang="ja-JP" dirty="0">
              <a:latin typeface="+mn-ea"/>
            </a:endParaRPr>
          </a:p>
          <a:p>
            <a:pPr>
              <a:defRPr/>
            </a:pPr>
            <a:r>
              <a:rPr lang="ja-JP" altLang="ja-JP" dirty="0">
                <a:latin typeface="+mn-ea"/>
              </a:rPr>
              <a:t>　</a:t>
            </a:r>
            <a:r>
              <a:rPr lang="ja-JP" altLang="en-US" dirty="0">
                <a:latin typeface="+mn-ea"/>
              </a:rPr>
              <a:t>　　ごとに</a:t>
            </a:r>
            <a:r>
              <a:rPr lang="en-US" altLang="ja-JP" dirty="0">
                <a:latin typeface="+mn-ea"/>
              </a:rPr>
              <a:t>0.17℃</a:t>
            </a:r>
            <a:r>
              <a:rPr lang="ja-JP" altLang="en-US" dirty="0">
                <a:latin typeface="+mn-ea"/>
              </a:rPr>
              <a:t>上昇している。何としても上昇を＋</a:t>
            </a:r>
            <a:r>
              <a:rPr lang="en-US" altLang="ja-JP" dirty="0">
                <a:latin typeface="+mn-ea"/>
              </a:rPr>
              <a:t>2℃</a:t>
            </a:r>
            <a:r>
              <a:rPr lang="ja-JP" altLang="en-US" dirty="0">
                <a:latin typeface="+mn-ea"/>
              </a:rPr>
              <a:t>未満とする</a:t>
            </a:r>
            <a:endParaRPr lang="en-US" altLang="ja-JP" dirty="0">
              <a:latin typeface="+mn-ea"/>
            </a:endParaRPr>
          </a:p>
          <a:p>
            <a:pPr>
              <a:defRPr/>
            </a:pPr>
            <a:r>
              <a:rPr lang="ja-JP" altLang="en-US" dirty="0">
                <a:latin typeface="+mn-ea"/>
              </a:rPr>
              <a:t>　　</a:t>
            </a:r>
            <a:r>
              <a:rPr lang="en-US" altLang="ja-JP" dirty="0">
                <a:latin typeface="+mn-ea"/>
              </a:rPr>
              <a:t>②</a:t>
            </a:r>
            <a:r>
              <a:rPr lang="ja-JP" altLang="en-US" dirty="0">
                <a:latin typeface="+mn-ea"/>
              </a:rPr>
              <a:t>温室効果ガスの排出量をできるだけ早く減少に転じさせる</a:t>
            </a:r>
            <a:endParaRPr lang="en-US" altLang="ja-JP" dirty="0">
              <a:latin typeface="+mn-ea"/>
            </a:endParaRPr>
          </a:p>
          <a:p>
            <a:pPr>
              <a:defRPr/>
            </a:pPr>
            <a:r>
              <a:rPr lang="ja-JP" altLang="en-US" dirty="0">
                <a:latin typeface="+mn-ea"/>
              </a:rPr>
              <a:t>　　</a:t>
            </a:r>
            <a:r>
              <a:rPr lang="en-US" altLang="ja-JP" dirty="0">
                <a:latin typeface="+mn-ea"/>
              </a:rPr>
              <a:t>③</a:t>
            </a:r>
            <a:r>
              <a:rPr lang="ja-JP" altLang="en-US" dirty="0">
                <a:latin typeface="+mn-ea"/>
              </a:rPr>
              <a:t>各国が削減目標を設定し、</a:t>
            </a:r>
            <a:r>
              <a:rPr lang="en-US" altLang="ja-JP" dirty="0">
                <a:latin typeface="+mn-ea"/>
              </a:rPr>
              <a:t>5</a:t>
            </a:r>
            <a:r>
              <a:rPr lang="ja-JP" altLang="en-US" dirty="0">
                <a:latin typeface="+mn-ea"/>
              </a:rPr>
              <a:t>年ごとに見直す</a:t>
            </a:r>
            <a:endParaRPr lang="en-US" altLang="ja-JP" dirty="0">
              <a:latin typeface="+mn-ea"/>
            </a:endParaRPr>
          </a:p>
          <a:p>
            <a:pPr>
              <a:defRPr/>
            </a:pPr>
            <a:r>
              <a:rPr lang="ja-JP" altLang="en-US" dirty="0">
                <a:latin typeface="+mn-ea"/>
              </a:rPr>
              <a:t>　　</a:t>
            </a:r>
            <a:r>
              <a:rPr lang="en-US" altLang="ja-JP" dirty="0">
                <a:latin typeface="+mn-ea"/>
              </a:rPr>
              <a:t>④</a:t>
            </a:r>
            <a:r>
              <a:rPr lang="ja-JP" altLang="en-US" dirty="0">
                <a:latin typeface="+mn-ea"/>
              </a:rPr>
              <a:t>支援を必要とする国への先進国の資金・技術援助</a:t>
            </a:r>
            <a:endParaRPr lang="en-US" altLang="ja-JP" dirty="0">
              <a:latin typeface="+mn-ea"/>
            </a:endParaRPr>
          </a:p>
          <a:p>
            <a:pPr>
              <a:defRPr/>
            </a:pPr>
            <a:endParaRPr lang="en-US" altLang="ja-JP" dirty="0">
              <a:latin typeface="+mn-ea"/>
            </a:endParaRPr>
          </a:p>
          <a:p>
            <a:pPr>
              <a:defRPr/>
            </a:pPr>
            <a:r>
              <a:rPr lang="ja-JP" altLang="en-US" dirty="0">
                <a:latin typeface="+mn-ea"/>
              </a:rPr>
              <a:t>ストックホルム大学、</a:t>
            </a:r>
            <a:r>
              <a:rPr lang="en-US" altLang="ja-JP" dirty="0">
                <a:latin typeface="+mn-ea"/>
              </a:rPr>
              <a:t>2018</a:t>
            </a:r>
            <a:r>
              <a:rPr lang="ja-JP" altLang="en-US" dirty="0">
                <a:latin typeface="+mn-ea"/>
              </a:rPr>
              <a:t>年</a:t>
            </a:r>
            <a:r>
              <a:rPr lang="en-US" altLang="ja-JP" dirty="0">
                <a:latin typeface="+mn-ea"/>
              </a:rPr>
              <a:t>8</a:t>
            </a:r>
            <a:r>
              <a:rPr lang="ja-JP" altLang="en-US" dirty="0">
                <a:latin typeface="+mn-ea"/>
              </a:rPr>
              <a:t>月</a:t>
            </a:r>
            <a:r>
              <a:rPr lang="en-US" altLang="ja-JP" dirty="0">
                <a:latin typeface="+mn-ea"/>
              </a:rPr>
              <a:t>7</a:t>
            </a:r>
            <a:r>
              <a:rPr lang="ja-JP" altLang="en-US" dirty="0">
                <a:latin typeface="+mn-ea"/>
              </a:rPr>
              <a:t>日発表によると、</a:t>
            </a:r>
            <a:r>
              <a:rPr lang="ja-JP" altLang="en-US" dirty="0">
                <a:latin typeface="+mn-ea"/>
                <a:ea typeface="+mn-ea"/>
              </a:rPr>
              <a:t>気温が</a:t>
            </a:r>
            <a:r>
              <a:rPr lang="ja-JP" altLang="en-US" dirty="0">
                <a:latin typeface="+mn-ea"/>
              </a:rPr>
              <a:t>産業革命</a:t>
            </a:r>
            <a:endParaRPr lang="en-US" altLang="ja-JP" dirty="0">
              <a:latin typeface="+mn-ea"/>
            </a:endParaRPr>
          </a:p>
          <a:p>
            <a:pPr>
              <a:defRPr/>
            </a:pPr>
            <a:r>
              <a:rPr lang="ja-JP" altLang="en-US" dirty="0">
                <a:latin typeface="+mn-ea"/>
              </a:rPr>
              <a:t>以前から</a:t>
            </a:r>
            <a:r>
              <a:rPr lang="en-US" altLang="ja-JP" dirty="0">
                <a:latin typeface="+mn-ea"/>
                <a:ea typeface="+mn-ea"/>
              </a:rPr>
              <a:t>2</a:t>
            </a:r>
            <a:r>
              <a:rPr lang="ja-JP" altLang="en-US" dirty="0">
                <a:latin typeface="+mn-ea"/>
                <a:ea typeface="+mn-ea"/>
              </a:rPr>
              <a:t>度以上高くなると、今は気温上昇を防いでくれている自然システムが大量の炭素発生源へと変わり、地球が</a:t>
            </a:r>
            <a:r>
              <a:rPr lang="en-US" altLang="ja-JP" dirty="0">
                <a:latin typeface="+mn-ea"/>
                <a:ea typeface="+mn-ea"/>
              </a:rPr>
              <a:t>4</a:t>
            </a:r>
            <a:r>
              <a:rPr lang="ja-JP" altLang="en-US" dirty="0">
                <a:latin typeface="+mn-ea"/>
                <a:ea typeface="+mn-ea"/>
              </a:rPr>
              <a:t>～</a:t>
            </a:r>
            <a:r>
              <a:rPr lang="en-US" altLang="ja-JP" dirty="0">
                <a:latin typeface="+mn-ea"/>
                <a:ea typeface="+mn-ea"/>
              </a:rPr>
              <a:t>5</a:t>
            </a:r>
            <a:r>
              <a:rPr lang="ja-JP" altLang="en-US" dirty="0">
                <a:latin typeface="+mn-ea"/>
                <a:ea typeface="+mn-ea"/>
              </a:rPr>
              <a:t>度高い</a:t>
            </a:r>
            <a:r>
              <a:rPr lang="ja-JP" altLang="en-US" dirty="0">
                <a:latin typeface="+mn-ea"/>
              </a:rPr>
              <a:t>“</a:t>
            </a:r>
            <a:r>
              <a:rPr lang="en-US" altLang="ja-JP" dirty="0">
                <a:latin typeface="+mn-ea"/>
              </a:rPr>
              <a:t>Hot-house</a:t>
            </a:r>
            <a:r>
              <a:rPr lang="en-US" altLang="en-US" dirty="0">
                <a:latin typeface="+mn-ea"/>
              </a:rPr>
              <a:t> </a:t>
            </a:r>
            <a:r>
              <a:rPr lang="en-US" altLang="ja-JP" dirty="0">
                <a:latin typeface="+mn-ea"/>
              </a:rPr>
              <a:t>Earth</a:t>
            </a:r>
            <a:r>
              <a:rPr lang="en-US" altLang="en-US" dirty="0">
                <a:latin typeface="+mn-ea"/>
              </a:rPr>
              <a:t>”</a:t>
            </a:r>
            <a:r>
              <a:rPr lang="ja-JP" altLang="en-US" dirty="0">
                <a:latin typeface="+mn-ea"/>
                <a:ea typeface="+mn-ea"/>
              </a:rPr>
              <a:t>状態になる「不可逆な道」を歩み始めてしまう。　</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グラフ 2"/>
          <p:cNvGraphicFramePr>
            <a:graphicFrameLocks/>
          </p:cNvGraphicFramePr>
          <p:nvPr/>
        </p:nvGraphicFramePr>
        <p:xfrm>
          <a:off x="857250" y="1997075"/>
          <a:ext cx="7531100" cy="3868738"/>
        </p:xfrm>
        <a:graphic>
          <a:graphicData uri="http://schemas.openxmlformats.org/presentationml/2006/ole">
            <mc:AlternateContent xmlns:mc="http://schemas.openxmlformats.org/markup-compatibility/2006">
              <mc:Choice xmlns:v="urn:schemas-microsoft-com:vml" Requires="v">
                <p:oleObj spid="_x0000_s91195" name="グラフ" r:id="rId3" imgW="7531100" imgH="3949700" progId="Excel.Chart.8">
                  <p:embed/>
                </p:oleObj>
              </mc:Choice>
              <mc:Fallback>
                <p:oleObj name="グラフ" r:id="rId3" imgW="7531100" imgH="3949700"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997075"/>
                        <a:ext cx="7531100" cy="386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タイトル 1"/>
          <p:cNvSpPr>
            <a:spLocks noGrp="1"/>
          </p:cNvSpPr>
          <p:nvPr>
            <p:ph type="title"/>
          </p:nvPr>
        </p:nvSpPr>
        <p:spPr>
          <a:xfrm>
            <a:off x="457200" y="0"/>
            <a:ext cx="8229600" cy="1922463"/>
          </a:xfrm>
        </p:spPr>
        <p:txBody>
          <a:bodyPr/>
          <a:lstStyle/>
          <a:p>
            <a:pPr>
              <a:defRPr/>
            </a:pPr>
            <a:r>
              <a:rPr lang="ja-JP" altLang="en-US" sz="3600" dirty="0">
                <a:solidFill>
                  <a:srgbClr val="FFFFFF"/>
                </a:solidFill>
              </a:rPr>
              <a:t>我が国の第５次エネルギー基本計画</a:t>
            </a:r>
            <a:br>
              <a:rPr lang="en-US" altLang="ja-JP" sz="3600" dirty="0">
                <a:solidFill>
                  <a:srgbClr val="FFFFFF"/>
                </a:solidFill>
              </a:rPr>
            </a:br>
            <a:r>
              <a:rPr lang="ja-JP" altLang="en-US" sz="3200" dirty="0">
                <a:solidFill>
                  <a:srgbClr val="FFFFFF"/>
                </a:solidFill>
                <a:latin typeface="+mj-ea"/>
              </a:rPr>
              <a:t>（パリ協定で、</a:t>
            </a:r>
            <a:r>
              <a:rPr lang="ja-JP" altLang="ja-JP" sz="3200" dirty="0">
                <a:solidFill>
                  <a:srgbClr val="FFFFFF"/>
                </a:solidFill>
                <a:latin typeface="+mj-ea"/>
              </a:rPr>
              <a:t>C</a:t>
            </a:r>
            <a:r>
              <a:rPr lang="en-US" altLang="ja-JP" sz="3200" dirty="0">
                <a:solidFill>
                  <a:srgbClr val="FFFFFF"/>
                </a:solidFill>
                <a:latin typeface="+mj-ea"/>
              </a:rPr>
              <a:t>O2</a:t>
            </a:r>
            <a:r>
              <a:rPr lang="ja-JP" altLang="en-US" sz="3200" dirty="0">
                <a:solidFill>
                  <a:srgbClr val="FFFFFF"/>
                </a:solidFill>
                <a:latin typeface="+mj-ea"/>
              </a:rPr>
              <a:t>排出量を</a:t>
            </a:r>
            <a:r>
              <a:rPr lang="en-US" altLang="ja-JP" sz="3200" dirty="0">
                <a:solidFill>
                  <a:srgbClr val="FFFFFF"/>
                </a:solidFill>
                <a:latin typeface="+mj-ea"/>
              </a:rPr>
              <a:t>2030</a:t>
            </a:r>
            <a:r>
              <a:rPr lang="ja-JP" altLang="en-US" sz="3200" dirty="0">
                <a:solidFill>
                  <a:srgbClr val="FFFFFF"/>
                </a:solidFill>
                <a:latin typeface="+mj-ea"/>
              </a:rPr>
              <a:t>年までに</a:t>
            </a:r>
            <a:br>
              <a:rPr lang="en-US" altLang="ja-JP" sz="3200" dirty="0">
                <a:solidFill>
                  <a:srgbClr val="FFFFFF"/>
                </a:solidFill>
                <a:latin typeface="+mj-ea"/>
              </a:rPr>
            </a:br>
            <a:r>
              <a:rPr lang="en-US" altLang="ja-JP" sz="3200" dirty="0">
                <a:solidFill>
                  <a:srgbClr val="FFFFFF"/>
                </a:solidFill>
                <a:latin typeface="+mj-ea"/>
              </a:rPr>
              <a:t>2013</a:t>
            </a:r>
            <a:r>
              <a:rPr lang="ja-JP" altLang="en-US" sz="3200" dirty="0">
                <a:solidFill>
                  <a:srgbClr val="FFFFFF"/>
                </a:solidFill>
                <a:latin typeface="+mj-ea"/>
              </a:rPr>
              <a:t>年比</a:t>
            </a:r>
            <a:r>
              <a:rPr lang="en-US" altLang="ja-JP" sz="3200" dirty="0">
                <a:solidFill>
                  <a:srgbClr val="FFFFFF"/>
                </a:solidFill>
                <a:latin typeface="+mj-ea"/>
              </a:rPr>
              <a:t>26%</a:t>
            </a:r>
            <a:r>
              <a:rPr lang="ja-JP" altLang="en-US" sz="3200" dirty="0">
                <a:solidFill>
                  <a:srgbClr val="FFFFFF"/>
                </a:solidFill>
                <a:latin typeface="+mj-ea"/>
              </a:rPr>
              <a:t>削減する目標を設定している）</a:t>
            </a:r>
            <a:r>
              <a:rPr lang="ja-JP" altLang="en-US" sz="3600" dirty="0">
                <a:solidFill>
                  <a:schemeClr val="bg1"/>
                </a:solidFill>
                <a:latin typeface="Calibri" charset="0"/>
                <a:ea typeface="ＭＳ Ｐゴシック" charset="0"/>
              </a:rPr>
              <a:t>　</a:t>
            </a:r>
            <a:endParaRPr lang="ja-JP" altLang="en-US" sz="3600" dirty="0">
              <a:solidFill>
                <a:srgbClr val="FFFFFF"/>
              </a:solidFill>
            </a:endParaRPr>
          </a:p>
        </p:txBody>
      </p:sp>
      <p:sp>
        <p:nvSpPr>
          <p:cNvPr id="3" name="正方形/長方形 2"/>
          <p:cNvSpPr/>
          <p:nvPr/>
        </p:nvSpPr>
        <p:spPr>
          <a:xfrm>
            <a:off x="2101850" y="1208088"/>
            <a:ext cx="4572000" cy="368300"/>
          </a:xfrm>
          <a:prstGeom prst="rect">
            <a:avLst/>
          </a:prstGeom>
        </p:spPr>
        <p:txBody>
          <a:bodyPr>
            <a:spAutoFit/>
          </a:bodyPr>
          <a:lstStyle/>
          <a:p>
            <a:pPr>
              <a:defRPr/>
            </a:pPr>
            <a:r>
              <a:rPr lang="ja-JP" altLang="en-US" dirty="0">
                <a:latin typeface="+mn-ea"/>
              </a:rPr>
              <a:t>・</a:t>
            </a:r>
            <a:endParaRPr lang="en-US" altLang="ja-JP" dirty="0">
              <a:latin typeface="+mn-ea"/>
            </a:endParaRPr>
          </a:p>
        </p:txBody>
      </p:sp>
      <p:sp>
        <p:nvSpPr>
          <p:cNvPr id="80901" name="テキスト ボックス 3"/>
          <p:cNvSpPr txBox="1">
            <a:spLocks noChangeArrowheads="1"/>
          </p:cNvSpPr>
          <p:nvPr/>
        </p:nvSpPr>
        <p:spPr bwMode="auto">
          <a:xfrm>
            <a:off x="6578600" y="6132513"/>
            <a:ext cx="18097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a:t>
            </a:r>
            <a:r>
              <a:rPr lang="en-US" altLang="ja-JP" sz="1800"/>
              <a:t>2018</a:t>
            </a:r>
            <a:r>
              <a:rPr lang="ja-JP" altLang="en-US" sz="1800"/>
              <a:t>年</a:t>
            </a:r>
            <a:r>
              <a:rPr lang="en-US" altLang="ja-JP" sz="1800"/>
              <a:t>7</a:t>
            </a:r>
            <a:r>
              <a:rPr lang="ja-JP" altLang="en-US" sz="1800"/>
              <a:t>月</a:t>
            </a:r>
            <a:r>
              <a:rPr lang="en-US" altLang="ja-JP" sz="1800"/>
              <a:t>3</a:t>
            </a:r>
            <a:r>
              <a:rPr lang="ja-JP" altLang="en-US" sz="1800"/>
              <a:t>日）</a:t>
            </a:r>
          </a:p>
        </p:txBody>
      </p:sp>
      <p:sp>
        <p:nvSpPr>
          <p:cNvPr id="80902" name="テキスト ボックス 3"/>
          <p:cNvSpPr txBox="1">
            <a:spLocks noChangeArrowheads="1"/>
          </p:cNvSpPr>
          <p:nvPr/>
        </p:nvSpPr>
        <p:spPr bwMode="auto">
          <a:xfrm>
            <a:off x="5915025" y="4648200"/>
            <a:ext cx="363538"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a:t>
            </a:r>
          </a:p>
        </p:txBody>
      </p:sp>
      <p:sp>
        <p:nvSpPr>
          <p:cNvPr id="80903" name="テキスト ボックス 4"/>
          <p:cNvSpPr txBox="1">
            <a:spLocks noChangeArrowheads="1"/>
          </p:cNvSpPr>
          <p:nvPr/>
        </p:nvSpPr>
        <p:spPr bwMode="auto">
          <a:xfrm>
            <a:off x="889000" y="5949950"/>
            <a:ext cx="53705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baseline="30000"/>
              <a:t>＊</a:t>
            </a:r>
            <a:r>
              <a:rPr lang="ja-JP" altLang="en-US" sz="1800"/>
              <a:t>溜まってきているプルトニウムを削減する必要もある</a:t>
            </a:r>
          </a:p>
        </p:txBody>
      </p:sp>
    </p:spTree>
    <p:extLst>
      <p:ext uri="{BB962C8B-B14F-4D97-AF65-F5344CB8AC3E}">
        <p14:creationId xmlns:p14="http://schemas.microsoft.com/office/powerpoint/2010/main" val="149820274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82945" name="タイトル 1"/>
          <p:cNvSpPr>
            <a:spLocks noGrp="1"/>
          </p:cNvSpPr>
          <p:nvPr>
            <p:ph type="title"/>
          </p:nvPr>
        </p:nvSpPr>
        <p:spPr>
          <a:xfrm>
            <a:off x="250825" y="66675"/>
            <a:ext cx="8772525" cy="744538"/>
          </a:xfrm>
        </p:spPr>
        <p:txBody>
          <a:bodyPr/>
          <a:lstStyle/>
          <a:p>
            <a:pPr>
              <a:defRPr/>
            </a:pPr>
            <a:r>
              <a:rPr lang="ja-JP" altLang="en-US" sz="3600" dirty="0">
                <a:solidFill>
                  <a:srgbClr val="FFFFFF"/>
                </a:solidFill>
                <a:latin typeface="+mj-ea"/>
              </a:rPr>
              <a:t>世界の風力発電装置の設置状況 </a:t>
            </a:r>
            <a:r>
              <a:rPr lang="en-US" altLang="ja-JP" sz="3600" dirty="0">
                <a:solidFill>
                  <a:srgbClr val="FFFFFF"/>
                </a:solidFill>
                <a:latin typeface="+mj-ea"/>
              </a:rPr>
              <a:t>2017</a:t>
            </a:r>
            <a:r>
              <a:rPr lang="ja-JP" altLang="en-US" sz="3600" dirty="0">
                <a:solidFill>
                  <a:srgbClr val="FFFFFF"/>
                </a:solidFill>
                <a:latin typeface="+mj-ea"/>
              </a:rPr>
              <a:t>年末</a:t>
            </a:r>
          </a:p>
        </p:txBody>
      </p:sp>
      <p:pic>
        <p:nvPicPr>
          <p:cNvPr id="81923" name="図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175" y="1004888"/>
            <a:ext cx="546417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3727450"/>
            <a:ext cx="28448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3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66675"/>
            <a:ext cx="9144000" cy="1637903"/>
          </a:xfrm>
        </p:spPr>
        <p:txBody>
          <a:bodyPr/>
          <a:lstStyle/>
          <a:p>
            <a:pPr>
              <a:defRPr/>
            </a:pPr>
            <a:r>
              <a:rPr lang="en-US" altLang="ja-JP" sz="4000" dirty="0">
                <a:solidFill>
                  <a:schemeClr val="bg1"/>
                </a:solidFill>
                <a:latin typeface="+mj-ea"/>
              </a:rPr>
              <a:t>Ⅷ. </a:t>
            </a:r>
            <a:r>
              <a:rPr lang="ja-JP" altLang="en-US" sz="4000" dirty="0">
                <a:solidFill>
                  <a:schemeClr val="bg1"/>
                </a:solidFill>
                <a:latin typeface="+mj-ea"/>
              </a:rPr>
              <a:t>想定される難問に英知を結集して</a:t>
            </a:r>
            <a:br>
              <a:rPr lang="en-US" altLang="ja-JP" sz="4000" dirty="0">
                <a:solidFill>
                  <a:schemeClr val="bg1"/>
                </a:solidFill>
                <a:latin typeface="+mj-ea"/>
              </a:rPr>
            </a:br>
            <a:r>
              <a:rPr lang="ja-JP" altLang="en-US" sz="4000" dirty="0">
                <a:solidFill>
                  <a:schemeClr val="bg1"/>
                </a:solidFill>
                <a:latin typeface="+mj-ea"/>
              </a:rPr>
              <a:t>取り組もう！</a:t>
            </a:r>
            <a:br>
              <a:rPr lang="en-US" altLang="ja-JP" sz="4000" dirty="0">
                <a:solidFill>
                  <a:schemeClr val="bg1"/>
                </a:solidFill>
                <a:latin typeface="+mj-ea"/>
              </a:rPr>
            </a:br>
            <a:r>
              <a:rPr lang="en-US" altLang="ja-JP" sz="3600" dirty="0">
                <a:solidFill>
                  <a:schemeClr val="bg1"/>
                </a:solidFill>
                <a:latin typeface="+mj-ea"/>
              </a:rPr>
              <a:t>1</a:t>
            </a:r>
            <a:r>
              <a:rPr lang="ja-JP" altLang="en-US" sz="3600" dirty="0">
                <a:solidFill>
                  <a:schemeClr val="bg1"/>
                </a:solidFill>
                <a:latin typeface="+mj-ea"/>
              </a:rPr>
              <a:t>） </a:t>
            </a:r>
            <a:r>
              <a:rPr lang="ja-JP" altLang="en-US" sz="3600" dirty="0">
                <a:solidFill>
                  <a:srgbClr val="FFFFFF"/>
                </a:solidFill>
                <a:latin typeface="+mj-ea"/>
              </a:rPr>
              <a:t>大気中の</a:t>
            </a:r>
            <a:r>
              <a:rPr lang="en-US" altLang="ja-JP" sz="3600" dirty="0">
                <a:solidFill>
                  <a:srgbClr val="FFFFFF"/>
                </a:solidFill>
                <a:latin typeface="+mj-ea"/>
              </a:rPr>
              <a:t>CO</a:t>
            </a:r>
            <a:r>
              <a:rPr lang="en-US" altLang="ja-JP" sz="3600" baseline="-25000" dirty="0">
                <a:solidFill>
                  <a:srgbClr val="FFFFFF"/>
                </a:solidFill>
                <a:latin typeface="+mj-ea"/>
              </a:rPr>
              <a:t>2</a:t>
            </a:r>
            <a:r>
              <a:rPr lang="ja-JP" altLang="en-US" sz="3600" dirty="0">
                <a:solidFill>
                  <a:srgbClr val="FFFFFF"/>
                </a:solidFill>
                <a:latin typeface="+mj-ea"/>
              </a:rPr>
              <a:t>の削減のために</a:t>
            </a:r>
          </a:p>
        </p:txBody>
      </p:sp>
      <p:sp>
        <p:nvSpPr>
          <p:cNvPr id="3" name="コンテンツ プレースホルダー 2"/>
          <p:cNvSpPr>
            <a:spLocks noGrp="1"/>
          </p:cNvSpPr>
          <p:nvPr>
            <p:ph idx="1"/>
          </p:nvPr>
        </p:nvSpPr>
        <p:spPr>
          <a:xfrm>
            <a:off x="457200" y="1913137"/>
            <a:ext cx="8466138" cy="4721347"/>
          </a:xfrm>
        </p:spPr>
        <p:txBody>
          <a:bodyPr/>
          <a:lstStyle/>
          <a:p>
            <a:pPr marL="0" indent="0">
              <a:buFont typeface="Arial" charset="0"/>
              <a:buNone/>
              <a:defRPr/>
            </a:pPr>
            <a:r>
              <a:rPr lang="en-US" altLang="ja-JP" sz="2400" dirty="0">
                <a:latin typeface="+mn-ea"/>
              </a:rPr>
              <a:t>① </a:t>
            </a:r>
            <a:r>
              <a:rPr lang="ja-JP" altLang="en-US" sz="2400" dirty="0">
                <a:latin typeface="+mn-ea"/>
              </a:rPr>
              <a:t>発生源（火力発電所、製鉄所、セメント工場）で断つ</a:t>
            </a:r>
            <a:endParaRPr lang="en-US" altLang="ja-JP" sz="2400" dirty="0">
              <a:latin typeface="+mn-ea"/>
            </a:endParaRPr>
          </a:p>
          <a:p>
            <a:pPr marL="0" indent="0">
              <a:lnSpc>
                <a:spcPct val="90000"/>
              </a:lnSpc>
              <a:buFont typeface="Arial" charset="0"/>
              <a:buNone/>
              <a:defRPr/>
            </a:pPr>
            <a:r>
              <a:rPr lang="en-US" altLang="ja-JP" sz="2400" dirty="0">
                <a:latin typeface="+mn-ea"/>
              </a:rPr>
              <a:t>    </a:t>
            </a:r>
            <a:r>
              <a:rPr lang="ja-JP" altLang="en-US" sz="2400" dirty="0">
                <a:latin typeface="+mn-ea"/>
              </a:rPr>
              <a:t>　（捕捉して固体</a:t>
            </a:r>
            <a:r>
              <a:rPr lang="en-US" altLang="ja-JP" sz="2400" dirty="0">
                <a:latin typeface="+mn-ea"/>
              </a:rPr>
              <a:t>/</a:t>
            </a:r>
            <a:r>
              <a:rPr lang="ja-JP" altLang="en-US" sz="2400" dirty="0">
                <a:latin typeface="+mn-ea"/>
              </a:rPr>
              <a:t>液体として処理　</a:t>
            </a:r>
            <a:r>
              <a:rPr lang="en-US" altLang="ja-JP" sz="2400" dirty="0">
                <a:latin typeface="+mn-ea"/>
              </a:rPr>
              <a:t>CO</a:t>
            </a:r>
            <a:r>
              <a:rPr lang="en-US" altLang="ja-JP" sz="2400" baseline="-25000" dirty="0">
                <a:latin typeface="+mn-ea"/>
              </a:rPr>
              <a:t>2</a:t>
            </a:r>
            <a:r>
              <a:rPr lang="en-US" altLang="ja-JP" sz="2400" dirty="0">
                <a:latin typeface="+mn-ea"/>
              </a:rPr>
              <a:t> + RNH</a:t>
            </a:r>
            <a:r>
              <a:rPr lang="en-US" altLang="ja-JP" sz="2400" baseline="-25000" dirty="0">
                <a:latin typeface="+mn-ea"/>
              </a:rPr>
              <a:t>2</a:t>
            </a:r>
            <a:r>
              <a:rPr lang="en-US" altLang="ja-JP" sz="2400" dirty="0">
                <a:latin typeface="+mn-ea"/>
              </a:rPr>
              <a:t> →</a:t>
            </a:r>
            <a:r>
              <a:rPr lang="ja-JP" altLang="en-US" sz="2400" dirty="0">
                <a:latin typeface="+mn-ea"/>
              </a:rPr>
              <a:t>　</a:t>
            </a:r>
            <a:r>
              <a:rPr lang="en-US" altLang="ja-JP" sz="2400" dirty="0">
                <a:latin typeface="+mn-ea"/>
              </a:rPr>
              <a:t>RNH</a:t>
            </a:r>
            <a:r>
              <a:rPr lang="en-US" altLang="ja-JP" sz="2400" baseline="-25000" dirty="0">
                <a:latin typeface="+mn-ea"/>
              </a:rPr>
              <a:t>3</a:t>
            </a:r>
            <a:r>
              <a:rPr lang="en-US" altLang="ja-JP" sz="2400" dirty="0">
                <a:latin typeface="+mn-ea"/>
              </a:rPr>
              <a:t>CO</a:t>
            </a:r>
            <a:r>
              <a:rPr lang="en-US" altLang="ja-JP" sz="2400" baseline="-25000" dirty="0">
                <a:latin typeface="+mn-ea"/>
              </a:rPr>
              <a:t>3</a:t>
            </a:r>
            <a:r>
              <a:rPr lang="ja-JP" altLang="en-US" sz="2400" dirty="0">
                <a:latin typeface="+mn-ea"/>
              </a:rPr>
              <a:t>）</a:t>
            </a:r>
            <a:endParaRPr lang="en-US" altLang="ja-JP" sz="2400" dirty="0">
              <a:latin typeface="+mn-ea"/>
            </a:endParaRPr>
          </a:p>
          <a:p>
            <a:pPr marL="0" indent="0">
              <a:buFont typeface="Arial" charset="0"/>
              <a:buNone/>
              <a:defRPr/>
            </a:pPr>
            <a:r>
              <a:rPr lang="en-US" altLang="en-US" sz="2400" dirty="0">
                <a:latin typeface="+mn-ea"/>
              </a:rPr>
              <a:t>①’火力発電の高効率化</a:t>
            </a:r>
            <a:endParaRPr lang="en-US" altLang="ja-JP" sz="2400" dirty="0">
              <a:latin typeface="+mn-ea"/>
            </a:endParaRPr>
          </a:p>
          <a:p>
            <a:pPr marL="0" indent="0">
              <a:buFont typeface="Arial" charset="0"/>
              <a:buNone/>
              <a:defRPr/>
            </a:pPr>
            <a:r>
              <a:rPr lang="en-US" altLang="ja-JP" sz="2400" dirty="0">
                <a:latin typeface="+mn-ea"/>
              </a:rPr>
              <a:t>② </a:t>
            </a:r>
            <a:r>
              <a:rPr lang="ja-JP" altLang="en-US" sz="2400" dirty="0">
                <a:latin typeface="+mn-ea"/>
              </a:rPr>
              <a:t>自然エネルギーの活用</a:t>
            </a:r>
            <a:endParaRPr lang="en-US" altLang="ja-JP" sz="2400" dirty="0">
              <a:latin typeface="+mn-ea"/>
            </a:endParaRPr>
          </a:p>
          <a:p>
            <a:pPr marL="0" indent="0">
              <a:lnSpc>
                <a:spcPct val="90000"/>
              </a:lnSpc>
              <a:buFont typeface="Arial" charset="0"/>
              <a:buNone/>
              <a:defRPr/>
            </a:pPr>
            <a:r>
              <a:rPr lang="ja-JP" altLang="en-US" sz="2400" dirty="0">
                <a:latin typeface="+mn-ea"/>
              </a:rPr>
              <a:t>　</a:t>
            </a:r>
            <a:r>
              <a:rPr lang="ja-JP" altLang="ja-JP" sz="2400" dirty="0">
                <a:latin typeface="+mn-ea"/>
              </a:rPr>
              <a:t>　</a:t>
            </a:r>
            <a:r>
              <a:rPr lang="ja-JP" altLang="en-US" sz="2400" dirty="0">
                <a:latin typeface="+mn-ea"/>
              </a:rPr>
              <a:t>太陽光・熱、風力、水・潮力、地熱など</a:t>
            </a:r>
            <a:endParaRPr lang="en-US" altLang="ja-JP" sz="2400" dirty="0">
              <a:latin typeface="+mn-ea"/>
            </a:endParaRPr>
          </a:p>
          <a:p>
            <a:pPr marL="0" indent="0">
              <a:lnSpc>
                <a:spcPct val="90000"/>
              </a:lnSpc>
              <a:buFont typeface="Arial" charset="0"/>
              <a:buNone/>
              <a:defRPr/>
            </a:pPr>
            <a:r>
              <a:rPr lang="ja-JP" altLang="en-US" sz="2400" dirty="0">
                <a:latin typeface="+mn-ea"/>
              </a:rPr>
              <a:t>　（</a:t>
            </a:r>
            <a:r>
              <a:rPr lang="en-US" altLang="ja-JP" sz="2400" dirty="0">
                <a:latin typeface="+mn-ea"/>
              </a:rPr>
              <a:t>C</a:t>
            </a:r>
            <a:r>
              <a:rPr lang="ja-JP" altLang="en-US" sz="2400" dirty="0">
                <a:latin typeface="+mn-ea"/>
              </a:rPr>
              <a:t>＋</a:t>
            </a:r>
            <a:r>
              <a:rPr lang="en-US" altLang="ja-JP" sz="2400" dirty="0">
                <a:latin typeface="+mn-ea"/>
              </a:rPr>
              <a:t>O</a:t>
            </a:r>
            <a:r>
              <a:rPr lang="en-US" altLang="ja-JP" sz="2400" baseline="-25000" dirty="0">
                <a:latin typeface="+mn-ea"/>
              </a:rPr>
              <a:t>2</a:t>
            </a:r>
            <a:r>
              <a:rPr lang="ja-JP" altLang="en-US" sz="2400" dirty="0">
                <a:latin typeface="+mn-ea"/>
              </a:rPr>
              <a:t>　</a:t>
            </a:r>
            <a:r>
              <a:rPr lang="en-US" altLang="ja-JP" sz="2400" dirty="0">
                <a:latin typeface="+mn-ea"/>
              </a:rPr>
              <a:t>→</a:t>
            </a:r>
            <a:r>
              <a:rPr lang="ja-JP" altLang="en-US" sz="2400" dirty="0">
                <a:latin typeface="+mn-ea"/>
              </a:rPr>
              <a:t>　</a:t>
            </a:r>
            <a:r>
              <a:rPr lang="en-US" altLang="ja-JP" sz="2400" dirty="0">
                <a:latin typeface="+mn-ea"/>
              </a:rPr>
              <a:t>CO</a:t>
            </a:r>
            <a:r>
              <a:rPr lang="en-US" altLang="ja-JP" sz="2400" baseline="-25000" dirty="0">
                <a:latin typeface="+mn-ea"/>
              </a:rPr>
              <a:t>2</a:t>
            </a:r>
            <a:r>
              <a:rPr lang="en-US" altLang="ja-JP" sz="2400" dirty="0">
                <a:latin typeface="+mn-ea"/>
              </a:rPr>
              <a:t> + </a:t>
            </a:r>
            <a:r>
              <a:rPr lang="ja-JP" altLang="en-US" sz="2400" dirty="0">
                <a:latin typeface="+mn-ea"/>
              </a:rPr>
              <a:t>熱エネルギー　を止める）</a:t>
            </a:r>
            <a:r>
              <a:rPr lang="ja-JP" altLang="ja-JP" sz="2400" dirty="0">
                <a:latin typeface="+mn-ea"/>
              </a:rPr>
              <a:t>　</a:t>
            </a:r>
            <a:endParaRPr lang="en-US" altLang="ja-JP" sz="2400" dirty="0">
              <a:latin typeface="+mn-ea"/>
            </a:endParaRPr>
          </a:p>
          <a:p>
            <a:pPr marL="0" indent="0">
              <a:buFont typeface="Arial" charset="0"/>
              <a:buNone/>
              <a:defRPr/>
            </a:pPr>
            <a:r>
              <a:rPr lang="en-US" altLang="ja-JP" sz="2400" dirty="0">
                <a:latin typeface="+mn-ea"/>
              </a:rPr>
              <a:t>③ </a:t>
            </a:r>
            <a:r>
              <a:rPr lang="ja-JP" altLang="en-US" sz="2400" dirty="0">
                <a:latin typeface="+mn-ea"/>
              </a:rPr>
              <a:t>海水中への溶解</a:t>
            </a:r>
            <a:r>
              <a:rPr lang="ja-JP" altLang="ja-JP" sz="2400" dirty="0">
                <a:latin typeface="+mn-ea"/>
              </a:rPr>
              <a:t>　</a:t>
            </a:r>
            <a:r>
              <a:rPr lang="en-US" altLang="ja-JP" sz="2400" dirty="0">
                <a:latin typeface="+mn-ea"/>
              </a:rPr>
              <a:t> (Ca</a:t>
            </a:r>
            <a:r>
              <a:rPr lang="en-US" altLang="ja-JP" sz="2400" baseline="30000" dirty="0">
                <a:latin typeface="+mn-ea"/>
              </a:rPr>
              <a:t>2+ </a:t>
            </a:r>
            <a:r>
              <a:rPr lang="en-US" altLang="ja-JP" sz="2400" dirty="0">
                <a:latin typeface="+mn-ea"/>
              </a:rPr>
              <a:t>+ CO</a:t>
            </a:r>
            <a:r>
              <a:rPr lang="en-US" altLang="ja-JP" sz="2400" baseline="-25000" dirty="0">
                <a:latin typeface="+mn-ea"/>
              </a:rPr>
              <a:t>2</a:t>
            </a:r>
            <a:r>
              <a:rPr lang="ja-JP" altLang="en-US" sz="2400" dirty="0">
                <a:latin typeface="+mn-ea"/>
              </a:rPr>
              <a:t>　</a:t>
            </a:r>
            <a:r>
              <a:rPr lang="en-US" altLang="ja-JP" sz="2400" dirty="0">
                <a:latin typeface="+mn-ea"/>
              </a:rPr>
              <a:t>→</a:t>
            </a:r>
            <a:r>
              <a:rPr lang="ja-JP" altLang="en-US" sz="2400" dirty="0">
                <a:latin typeface="+mn-ea"/>
              </a:rPr>
              <a:t>　</a:t>
            </a:r>
            <a:r>
              <a:rPr lang="en-US" altLang="ja-JP" sz="2400" dirty="0">
                <a:latin typeface="+mn-ea"/>
              </a:rPr>
              <a:t>CaCO</a:t>
            </a:r>
            <a:r>
              <a:rPr lang="en-US" altLang="ja-JP" sz="2400" baseline="-25000" dirty="0">
                <a:latin typeface="+mn-ea"/>
              </a:rPr>
              <a:t>3</a:t>
            </a:r>
            <a:r>
              <a:rPr lang="en-US" altLang="ja-JP" sz="2400" dirty="0">
                <a:latin typeface="+mn-ea"/>
              </a:rPr>
              <a:t>)</a:t>
            </a:r>
          </a:p>
          <a:p>
            <a:pPr marL="0" indent="0">
              <a:buFont typeface="Arial" charset="0"/>
              <a:buNone/>
              <a:defRPr/>
            </a:pPr>
            <a:r>
              <a:rPr lang="en-US" altLang="ja-JP" sz="2400" dirty="0">
                <a:latin typeface="+mn-ea"/>
              </a:rPr>
              <a:t>④ </a:t>
            </a:r>
            <a:r>
              <a:rPr lang="ja-JP" altLang="en-US" sz="2400" dirty="0">
                <a:latin typeface="+mn-ea"/>
              </a:rPr>
              <a:t>森林樹木草（地上、</a:t>
            </a:r>
            <a:r>
              <a:rPr lang="ja-JP" altLang="ja-JP" sz="2400" dirty="0"/>
              <a:t>年間</a:t>
            </a:r>
            <a:r>
              <a:rPr lang="en-US" altLang="ja-JP" sz="2400" dirty="0"/>
              <a:t>534</a:t>
            </a:r>
            <a:r>
              <a:rPr lang="ja-JP" altLang="ja-JP" sz="2400" dirty="0"/>
              <a:t>億トン（</a:t>
            </a:r>
            <a:r>
              <a:rPr lang="ja-JP" altLang="en-US" sz="2400" dirty="0"/>
              <a:t>炭素</a:t>
            </a:r>
            <a:r>
              <a:rPr lang="ja-JP" altLang="ja-JP" sz="2400" dirty="0"/>
              <a:t>換算）</a:t>
            </a:r>
            <a:r>
              <a:rPr lang="ja-JP" altLang="en-US" sz="2400" dirty="0"/>
              <a:t>吸収</a:t>
            </a:r>
            <a:r>
              <a:rPr lang="ja-JP" altLang="en-US" sz="2400" dirty="0">
                <a:latin typeface="+mn-ea"/>
              </a:rPr>
              <a:t>）及び海洋</a:t>
            </a:r>
            <a:endParaRPr lang="en-US" altLang="ja-JP" sz="2400" dirty="0">
              <a:latin typeface="+mn-ea"/>
            </a:endParaRPr>
          </a:p>
          <a:p>
            <a:pPr marL="0" indent="0">
              <a:lnSpc>
                <a:spcPct val="90000"/>
              </a:lnSpc>
              <a:buFont typeface="Arial" charset="0"/>
              <a:buNone/>
              <a:defRPr/>
            </a:pPr>
            <a:r>
              <a:rPr lang="ja-JP" altLang="ja-JP" sz="2400" dirty="0">
                <a:latin typeface="+mn-ea"/>
              </a:rPr>
              <a:t>　</a:t>
            </a:r>
            <a:r>
              <a:rPr lang="ja-JP" altLang="en-US" sz="2400" dirty="0">
                <a:latin typeface="+mn-ea"/>
              </a:rPr>
              <a:t>　性植物プランクトン（</a:t>
            </a:r>
            <a:r>
              <a:rPr lang="ja-JP" altLang="ja-JP" sz="2400" dirty="0"/>
              <a:t>年間</a:t>
            </a:r>
            <a:r>
              <a:rPr lang="en-US" altLang="ja-JP" sz="2400" dirty="0"/>
              <a:t>360</a:t>
            </a:r>
            <a:r>
              <a:rPr lang="ja-JP" altLang="ja-JP" sz="2400" dirty="0"/>
              <a:t>億トン</a:t>
            </a:r>
            <a:r>
              <a:rPr lang="ja-JP" altLang="en-US" sz="2400" dirty="0">
                <a:latin typeface="+mn-ea"/>
              </a:rPr>
              <a:t>）を増やす</a:t>
            </a:r>
            <a:endParaRPr lang="en-US" altLang="ja-JP" sz="2400" dirty="0">
              <a:latin typeface="+mn-ea"/>
            </a:endParaRPr>
          </a:p>
          <a:p>
            <a:pPr marL="0" indent="0">
              <a:buFont typeface="Arial" charset="0"/>
              <a:buNone/>
              <a:defRPr/>
            </a:pPr>
            <a:r>
              <a:rPr lang="en-US" altLang="ja-JP" sz="2400" dirty="0">
                <a:latin typeface="+mn-ea"/>
              </a:rPr>
              <a:t>⑤ </a:t>
            </a:r>
            <a:r>
              <a:rPr lang="ja-JP" altLang="en-US" sz="2400" dirty="0">
                <a:latin typeface="+mn-ea"/>
              </a:rPr>
              <a:t>人工光合成　</a:t>
            </a:r>
            <a:r>
              <a:rPr lang="en-US" altLang="ja-JP" sz="2400" dirty="0">
                <a:latin typeface="+mn-ea"/>
              </a:rPr>
              <a:t>CO</a:t>
            </a:r>
            <a:r>
              <a:rPr lang="en-US" altLang="ja-JP" sz="2400" baseline="-25000" dirty="0">
                <a:latin typeface="+mn-ea"/>
              </a:rPr>
              <a:t>2</a:t>
            </a:r>
            <a:r>
              <a:rPr lang="ja-JP" altLang="en-US" sz="2400" dirty="0">
                <a:latin typeface="+mn-ea"/>
              </a:rPr>
              <a:t>を原料とする化学工業の開発</a:t>
            </a:r>
            <a:endParaRPr lang="en-US" altLang="ja-JP" sz="2400" dirty="0">
              <a:latin typeface="+mn-ea"/>
            </a:endParaRPr>
          </a:p>
          <a:p>
            <a:pPr marL="0" indent="0">
              <a:buFont typeface="Arial" charset="0"/>
              <a:buNone/>
              <a:defRPr/>
            </a:pPr>
            <a:r>
              <a:rPr lang="en-US" altLang="ja-JP" sz="2400" dirty="0">
                <a:latin typeface="+mn-ea"/>
              </a:rPr>
              <a:t>⑥ </a:t>
            </a:r>
            <a:r>
              <a:rPr lang="ja-JP" altLang="en-US" sz="2400" dirty="0">
                <a:latin typeface="+mn-ea"/>
              </a:rPr>
              <a:t>原子力発電の技術革新（使用済み核燃料の処分を含めて）</a:t>
            </a:r>
            <a:endParaRPr lang="en-US" altLang="ja-JP" sz="2400" dirty="0">
              <a:latin typeface="+mn-ea"/>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79873" name="タイトル 1"/>
          <p:cNvSpPr>
            <a:spLocks noGrp="1"/>
          </p:cNvSpPr>
          <p:nvPr>
            <p:ph type="title"/>
          </p:nvPr>
        </p:nvSpPr>
        <p:spPr/>
        <p:txBody>
          <a:bodyPr/>
          <a:lstStyle/>
          <a:p>
            <a:pPr>
              <a:defRPr/>
            </a:pPr>
            <a:r>
              <a:rPr lang="ja-JP" altLang="ja-JP" sz="3200" dirty="0">
                <a:solidFill>
                  <a:srgbClr val="FFFFFF"/>
                </a:solidFill>
                <a:latin typeface="+mj-ea"/>
              </a:rPr>
              <a:t>金子祥三「火力発電の効率化と日本のエネルギー問題」 </a:t>
            </a:r>
            <a:r>
              <a:rPr lang="ja-JP" altLang="en-US" sz="3200" dirty="0">
                <a:solidFill>
                  <a:srgbClr val="FFFFFF"/>
                </a:solidFill>
                <a:latin typeface="+mj-ea"/>
              </a:rPr>
              <a:t>　</a:t>
            </a:r>
            <a:r>
              <a:rPr lang="ja-JP" altLang="en-US" sz="2000" dirty="0">
                <a:solidFill>
                  <a:srgbClr val="FFFFFF"/>
                </a:solidFill>
                <a:latin typeface="+mj-ea"/>
              </a:rPr>
              <a:t>（</a:t>
            </a:r>
            <a:r>
              <a:rPr lang="en-US" altLang="ja-JP" sz="2000" b="1" dirty="0">
                <a:solidFill>
                  <a:srgbClr val="FFFFFF"/>
                </a:solidFill>
                <a:latin typeface="+mj-ea"/>
              </a:rPr>
              <a:t>4</a:t>
            </a:r>
            <a:r>
              <a:rPr lang="ja-JP" altLang="ja-JP" sz="2000" b="1" dirty="0">
                <a:solidFill>
                  <a:srgbClr val="FFFFFF"/>
                </a:solidFill>
                <a:latin typeface="+mj-ea"/>
              </a:rPr>
              <a:t>月</a:t>
            </a:r>
            <a:r>
              <a:rPr lang="en-US" altLang="ja-JP" sz="2000" b="1" dirty="0">
                <a:solidFill>
                  <a:srgbClr val="FFFFFF"/>
                </a:solidFill>
                <a:latin typeface="+mj-ea"/>
              </a:rPr>
              <a:t>28</a:t>
            </a:r>
            <a:r>
              <a:rPr lang="ja-JP" altLang="ja-JP" sz="2000" b="1" dirty="0">
                <a:solidFill>
                  <a:srgbClr val="FFFFFF"/>
                </a:solidFill>
                <a:latin typeface="+mj-ea"/>
              </a:rPr>
              <a:t>日</a:t>
            </a:r>
            <a:r>
              <a:rPr lang="ja-JP" altLang="ja-JP" sz="2000" dirty="0">
                <a:solidFill>
                  <a:srgbClr val="FFFFFF"/>
                </a:solidFill>
                <a:latin typeface="+mj-ea"/>
              </a:rPr>
              <a:t>　第</a:t>
            </a:r>
            <a:r>
              <a:rPr lang="en-US" altLang="ja-JP" sz="2000" dirty="0">
                <a:solidFill>
                  <a:srgbClr val="FFFFFF"/>
                </a:solidFill>
                <a:latin typeface="+mj-ea"/>
              </a:rPr>
              <a:t>56</a:t>
            </a:r>
            <a:r>
              <a:rPr lang="ja-JP" altLang="ja-JP" sz="2000" dirty="0">
                <a:solidFill>
                  <a:srgbClr val="FFFFFF"/>
                </a:solidFill>
                <a:latin typeface="+mj-ea"/>
              </a:rPr>
              <a:t>回「サイエンスカフェ・イン・高輪</a:t>
            </a:r>
            <a:r>
              <a:rPr lang="ja-JP" altLang="en-US" sz="2000" dirty="0">
                <a:solidFill>
                  <a:srgbClr val="FFFFFF"/>
                </a:solidFill>
                <a:latin typeface="+mj-ea"/>
              </a:rPr>
              <a:t>）</a:t>
            </a:r>
          </a:p>
        </p:txBody>
      </p:sp>
      <p:sp>
        <p:nvSpPr>
          <p:cNvPr id="84995" name="コンテンツ プレースホルダー 2"/>
          <p:cNvSpPr>
            <a:spLocks noGrp="1"/>
          </p:cNvSpPr>
          <p:nvPr>
            <p:ph idx="1"/>
          </p:nvPr>
        </p:nvSpPr>
        <p:spPr>
          <a:xfrm>
            <a:off x="457200" y="1441450"/>
            <a:ext cx="8639175" cy="4344988"/>
          </a:xfrm>
        </p:spPr>
        <p:txBody>
          <a:bodyPr/>
          <a:lstStyle/>
          <a:p>
            <a:pPr marL="0" indent="0">
              <a:buFont typeface="Arial" charset="0"/>
              <a:buNone/>
            </a:pPr>
            <a:r>
              <a:rPr lang="ja-JP" altLang="en-US">
                <a:latin typeface="Calibri" charset="0"/>
                <a:ea typeface="ＭＳ Ｐゴシック" charset="0"/>
              </a:rPr>
              <a:t> </a:t>
            </a:r>
          </a:p>
        </p:txBody>
      </p:sp>
      <p:sp>
        <p:nvSpPr>
          <p:cNvPr id="84996" name="正方形/長方形 1"/>
          <p:cNvSpPr>
            <a:spLocks noChangeArrowheads="1"/>
          </p:cNvSpPr>
          <p:nvPr/>
        </p:nvSpPr>
        <p:spPr bwMode="auto">
          <a:xfrm>
            <a:off x="4479925" y="32448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a:t> </a:t>
            </a:r>
          </a:p>
        </p:txBody>
      </p:sp>
      <p:pic>
        <p:nvPicPr>
          <p:cNvPr id="8499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20838"/>
            <a:ext cx="8528050" cy="399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8" name="テキスト ボックス 1"/>
          <p:cNvSpPr txBox="1">
            <a:spLocks noChangeArrowheads="1"/>
          </p:cNvSpPr>
          <p:nvPr/>
        </p:nvSpPr>
        <p:spPr bwMode="auto">
          <a:xfrm>
            <a:off x="1219200" y="6076950"/>
            <a:ext cx="67849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a:t>
            </a:r>
            <a:r>
              <a:rPr lang="ja-JP" sz="1800"/>
              <a:t>η</a:t>
            </a:r>
            <a:r>
              <a:rPr lang="en-US" altLang="ja-JP" sz="1800"/>
              <a:t>= </a:t>
            </a:r>
            <a:r>
              <a:rPr lang="ja-JP" altLang="en-US" sz="1800"/>
              <a:t>仕事量（発電量）／入熱量（燃料流量</a:t>
            </a:r>
            <a:r>
              <a:rPr lang="ja-JP" sz="1800"/>
              <a:t>×</a:t>
            </a:r>
            <a:r>
              <a:rPr lang="ja-JP" altLang="en-US" sz="1800"/>
              <a:t>発熱量））</a:t>
            </a:r>
            <a:endParaRPr lang="en-US" altLang="ja-JP" sz="1800"/>
          </a:p>
          <a:p>
            <a:endParaRPr lang="ja-JP" altLang="en-US" sz="1800"/>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pic>
        <p:nvPicPr>
          <p:cNvPr id="870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1431925"/>
            <a:ext cx="3097213"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正方形/長方形 1"/>
          <p:cNvSpPr>
            <a:spLocks noChangeArrowheads="1"/>
          </p:cNvSpPr>
          <p:nvPr/>
        </p:nvSpPr>
        <p:spPr bwMode="auto">
          <a:xfrm>
            <a:off x="517525" y="5715000"/>
            <a:ext cx="589873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ja-JP" altLang="en-US" sz="2000" dirty="0"/>
              <a:t>成層圏に硫酸塩などのエアロゾルを注入し、反射率を上げる。温暖化を打ち消すことができるが、注入を停止すると、急速な温暖化が起きる（</a:t>
            </a:r>
            <a:r>
              <a:rPr lang="ja-JP" altLang="en-US" sz="2000" dirty="0">
                <a:solidFill>
                  <a:srgbClr val="FF0000"/>
                </a:solidFill>
              </a:rPr>
              <a:t>時間稼ぎ</a:t>
            </a:r>
            <a:r>
              <a:rPr lang="ja-JP" altLang="en-US" sz="2000" dirty="0"/>
              <a:t>）。</a:t>
            </a:r>
            <a:endParaRPr lang="en-US" altLang="ja-JP" sz="2000" dirty="0"/>
          </a:p>
        </p:txBody>
      </p:sp>
      <p:pic>
        <p:nvPicPr>
          <p:cNvPr id="8704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557338"/>
            <a:ext cx="1754188" cy="117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5"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1000" y="2851150"/>
            <a:ext cx="3536950"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 y="1989138"/>
            <a:ext cx="1870075" cy="275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7" name="正方形/長方形 1"/>
          <p:cNvSpPr>
            <a:spLocks noChangeArrowheads="1"/>
          </p:cNvSpPr>
          <p:nvPr/>
        </p:nvSpPr>
        <p:spPr bwMode="auto">
          <a:xfrm>
            <a:off x="7042150" y="5407025"/>
            <a:ext cx="3635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1400"/>
              <a:t>年</a:t>
            </a:r>
            <a:endParaRPr lang="en-US" altLang="ja-JP" sz="1400"/>
          </a:p>
        </p:txBody>
      </p:sp>
      <p:sp>
        <p:nvSpPr>
          <p:cNvPr id="2" name="テキスト ボックス 1"/>
          <p:cNvSpPr txBox="1"/>
          <p:nvPr/>
        </p:nvSpPr>
        <p:spPr>
          <a:xfrm>
            <a:off x="1" y="230188"/>
            <a:ext cx="9144000" cy="1015663"/>
          </a:xfrm>
          <a:prstGeom prst="rect">
            <a:avLst/>
          </a:prstGeom>
          <a:noFill/>
        </p:spPr>
        <p:txBody>
          <a:bodyPr wrap="square">
            <a:spAutoFit/>
          </a:bodyPr>
          <a:lstStyle/>
          <a:p>
            <a:pPr algn="ctr">
              <a:defRPr/>
            </a:pPr>
            <a:r>
              <a:rPr lang="en-US" altLang="ja-JP" sz="3200" dirty="0">
                <a:solidFill>
                  <a:schemeClr val="bg1"/>
                </a:solidFill>
                <a:latin typeface="+mj-ea"/>
                <a:ea typeface="+mj-ea"/>
              </a:rPr>
              <a:t>2</a:t>
            </a:r>
            <a:r>
              <a:rPr lang="ja-JP" altLang="en-US" sz="3200" dirty="0">
                <a:solidFill>
                  <a:schemeClr val="bg1"/>
                </a:solidFill>
                <a:latin typeface="+mj-ea"/>
                <a:ea typeface="+mj-ea"/>
              </a:rPr>
              <a:t>） 地球を強制的に冷やす方法</a:t>
            </a:r>
            <a:r>
              <a:rPr lang="en-US" altLang="ja-JP" sz="3200" dirty="0">
                <a:solidFill>
                  <a:schemeClr val="bg1"/>
                </a:solidFill>
                <a:latin typeface="+mj-ea"/>
                <a:ea typeface="+mj-ea"/>
              </a:rPr>
              <a:t>: </a:t>
            </a:r>
            <a:r>
              <a:rPr lang="en-US" altLang="ja-JP" sz="3200" dirty="0" err="1">
                <a:solidFill>
                  <a:schemeClr val="bg1"/>
                </a:solidFill>
                <a:latin typeface="+mj-ea"/>
                <a:ea typeface="+mj-ea"/>
              </a:rPr>
              <a:t>Geoengineering</a:t>
            </a:r>
            <a:r>
              <a:rPr lang="ja-JP" altLang="en-US" sz="3200" dirty="0">
                <a:solidFill>
                  <a:schemeClr val="bg1"/>
                </a:solidFill>
                <a:latin typeface="+mj-ea"/>
                <a:ea typeface="+mj-ea"/>
              </a:rPr>
              <a:t>　</a:t>
            </a:r>
            <a:endParaRPr lang="en-US" altLang="ja-JP" sz="3200" dirty="0">
              <a:solidFill>
                <a:schemeClr val="bg1"/>
              </a:solidFill>
              <a:latin typeface="+mj-ea"/>
              <a:ea typeface="+mj-ea"/>
            </a:endParaRPr>
          </a:p>
          <a:p>
            <a:pPr algn="ctr">
              <a:defRPr/>
            </a:pPr>
            <a:r>
              <a:rPr lang="ja-JP" altLang="en-US" sz="2800" dirty="0">
                <a:solidFill>
                  <a:schemeClr val="bg1"/>
                </a:solidFill>
                <a:latin typeface="+mj-ea"/>
                <a:ea typeface="+mj-ea"/>
              </a:rPr>
              <a:t>（</a:t>
            </a:r>
            <a:r>
              <a:rPr lang="ja-JP" altLang="en-US" sz="2800" dirty="0">
                <a:solidFill>
                  <a:schemeClr val="bg1"/>
                </a:solidFill>
                <a:latin typeface="+mj-ea"/>
                <a:ea typeface="+mj-ea"/>
                <a:sym typeface="Wingdings"/>
              </a:rPr>
              <a:t>最初の提案は</a:t>
            </a:r>
            <a:r>
              <a:rPr lang="en-US" altLang="ja-JP" sz="2800" dirty="0">
                <a:solidFill>
                  <a:schemeClr val="bg1"/>
                </a:solidFill>
                <a:latin typeface="+mj-ea"/>
                <a:ea typeface="+mj-ea"/>
                <a:sym typeface="Wingdings"/>
              </a:rPr>
              <a:t>2006</a:t>
            </a:r>
            <a:r>
              <a:rPr lang="ja-JP" altLang="en-US" sz="2800" dirty="0">
                <a:solidFill>
                  <a:schemeClr val="bg1"/>
                </a:solidFill>
                <a:latin typeface="+mj-ea"/>
                <a:ea typeface="+mj-ea"/>
                <a:sym typeface="Wingdings"/>
              </a:rPr>
              <a:t>年</a:t>
            </a:r>
            <a:r>
              <a:rPr lang="en-US" altLang="ja-JP" sz="2800" dirty="0">
                <a:solidFill>
                  <a:schemeClr val="bg1"/>
                </a:solidFill>
                <a:latin typeface="+mj-ea"/>
                <a:ea typeface="+mj-ea"/>
                <a:sym typeface="Wingdings"/>
              </a:rPr>
              <a:t> P. J. </a:t>
            </a:r>
            <a:r>
              <a:rPr lang="en-US" altLang="ja-JP" sz="2800" dirty="0" err="1">
                <a:solidFill>
                  <a:schemeClr val="bg1"/>
                </a:solidFill>
                <a:latin typeface="+mj-ea"/>
                <a:ea typeface="+mj-ea"/>
                <a:sym typeface="Wingdings"/>
              </a:rPr>
              <a:t>Crutzen</a:t>
            </a:r>
            <a:r>
              <a:rPr lang="ja-JP" altLang="en-US" sz="2800" dirty="0">
                <a:solidFill>
                  <a:schemeClr val="bg1"/>
                </a:solidFill>
                <a:latin typeface="+mj-ea"/>
                <a:ea typeface="+mj-ea"/>
                <a:sym typeface="Wingdings"/>
              </a:rPr>
              <a:t>、図は</a:t>
            </a:r>
            <a:r>
              <a:rPr lang="en-US" altLang="ja-JP" sz="2800" dirty="0">
                <a:solidFill>
                  <a:schemeClr val="bg1"/>
                </a:solidFill>
                <a:latin typeface="+mj-ea"/>
                <a:ea typeface="+mj-ea"/>
                <a:sym typeface="Wingdings"/>
              </a:rPr>
              <a:t> </a:t>
            </a:r>
            <a:r>
              <a:rPr lang="ja-JP" altLang="en-US" sz="2800" dirty="0">
                <a:solidFill>
                  <a:schemeClr val="bg1"/>
                </a:solidFill>
                <a:latin typeface="+mj-ea"/>
                <a:ea typeface="+mj-ea"/>
              </a:rPr>
              <a:t>近藤豊による）</a:t>
            </a:r>
            <a:endParaRPr lang="en-US" altLang="ja-JP" sz="2800" dirty="0">
              <a:solidFill>
                <a:schemeClr val="bg1"/>
              </a:solidFill>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1506" name="タイトル 1"/>
          <p:cNvSpPr>
            <a:spLocks noGrp="1"/>
          </p:cNvSpPr>
          <p:nvPr>
            <p:ph type="title"/>
          </p:nvPr>
        </p:nvSpPr>
        <p:spPr>
          <a:xfrm>
            <a:off x="0" y="183829"/>
            <a:ext cx="9144000" cy="935844"/>
          </a:xfrm>
        </p:spPr>
        <p:txBody>
          <a:bodyPr/>
          <a:lstStyle/>
          <a:p>
            <a:pPr>
              <a:defRPr/>
            </a:pPr>
            <a:r>
              <a:rPr lang="en-US" altLang="ja-JP" sz="4000" dirty="0">
                <a:solidFill>
                  <a:srgbClr val="FFFFFF"/>
                </a:solidFill>
                <a:latin typeface="Calibri" charset="0"/>
                <a:ea typeface="ＭＳ Ｐゴシック" charset="0"/>
              </a:rPr>
              <a:t>Ⅱ.</a:t>
            </a:r>
            <a:r>
              <a:rPr lang="ja-JP" altLang="en-US" sz="4000" dirty="0">
                <a:solidFill>
                  <a:srgbClr val="FFFFFF"/>
                </a:solidFill>
                <a:latin typeface="Calibri" charset="0"/>
                <a:ea typeface="ＭＳ Ｐゴシック" charset="0"/>
              </a:rPr>
              <a:t> 各論ではなく、分子目線の物語を追う</a:t>
            </a:r>
            <a:endParaRPr lang="en-US" altLang="ja-JP" sz="4000" dirty="0">
              <a:solidFill>
                <a:srgbClr val="FFFFFF"/>
              </a:solidFill>
              <a:latin typeface="Calibri" charset="0"/>
              <a:ea typeface="ＭＳ Ｐゴシック" charset="0"/>
            </a:endParaRPr>
          </a:p>
        </p:txBody>
      </p:sp>
      <p:sp>
        <p:nvSpPr>
          <p:cNvPr id="15363" name="コンテンツ プレースホルダー 2"/>
          <p:cNvSpPr>
            <a:spLocks noGrp="1"/>
          </p:cNvSpPr>
          <p:nvPr>
            <p:ph idx="1"/>
          </p:nvPr>
        </p:nvSpPr>
        <p:spPr>
          <a:xfrm>
            <a:off x="183800" y="1437195"/>
            <a:ext cx="8739538" cy="4388160"/>
          </a:xfrm>
        </p:spPr>
        <p:txBody>
          <a:bodyPr/>
          <a:lstStyle/>
          <a:p>
            <a:pPr marL="0" indent="0">
              <a:buNone/>
              <a:defRPr/>
            </a:pPr>
            <a:r>
              <a:rPr lang="ja-JP" altLang="en-US" dirty="0">
                <a:latin typeface="+mn-ea"/>
              </a:rPr>
              <a:t>アメリカ化学会編、</a:t>
            </a:r>
            <a:r>
              <a:rPr lang="en-US" altLang="ja-JP" dirty="0">
                <a:latin typeface="+mn-ea"/>
              </a:rPr>
              <a:t>『</a:t>
            </a:r>
            <a:r>
              <a:rPr lang="ja-JP" altLang="en-US" dirty="0">
                <a:latin typeface="+mn-ea"/>
              </a:rPr>
              <a:t>実感する化学</a:t>
            </a:r>
            <a:r>
              <a:rPr lang="en-US" altLang="ja-JP" dirty="0">
                <a:latin typeface="+mn-ea"/>
              </a:rPr>
              <a:t>』</a:t>
            </a:r>
            <a:r>
              <a:rPr lang="ja-JP" altLang="en-US" dirty="0">
                <a:latin typeface="+mn-ea"/>
              </a:rPr>
              <a:t>（</a:t>
            </a:r>
            <a:r>
              <a:rPr lang="en-US" altLang="ja-JP" dirty="0">
                <a:latin typeface="+mn-ea"/>
              </a:rPr>
              <a:t>Chemistry </a:t>
            </a:r>
            <a:r>
              <a:rPr lang="ja-JP" altLang="ja-JP" dirty="0">
                <a:latin typeface="+mn-ea"/>
              </a:rPr>
              <a:t>i</a:t>
            </a:r>
            <a:r>
              <a:rPr lang="en-US" altLang="ja-JP" dirty="0">
                <a:latin typeface="+mn-ea"/>
              </a:rPr>
              <a:t>n Context</a:t>
            </a:r>
            <a:r>
              <a:rPr lang="ja-JP" altLang="en-US" dirty="0">
                <a:latin typeface="+mn-ea"/>
              </a:rPr>
              <a:t>）ー上巻「地球感動編」　　　　　　　　　　　　</a:t>
            </a:r>
            <a:br>
              <a:rPr lang="en-US" altLang="ja-JP" dirty="0">
                <a:latin typeface="+mn-ea"/>
              </a:rPr>
            </a:br>
            <a:r>
              <a:rPr lang="ja-JP" altLang="ja-JP" dirty="0">
                <a:latin typeface="+mn-ea"/>
              </a:rPr>
              <a:t>　</a:t>
            </a:r>
            <a:r>
              <a:rPr lang="ja-JP" altLang="en-US" dirty="0">
                <a:latin typeface="+mn-ea"/>
              </a:rPr>
              <a:t>　　　　　　　　　　　　</a:t>
            </a:r>
            <a:r>
              <a:rPr lang="ja-JP" altLang="en-US" sz="2400" dirty="0">
                <a:latin typeface="+mn-ea"/>
              </a:rPr>
              <a:t>（廣瀬千秋訳、</a:t>
            </a:r>
            <a:r>
              <a:rPr lang="en-US" altLang="ja-JP" sz="2400" dirty="0">
                <a:latin typeface="+mn-ea"/>
              </a:rPr>
              <a:t>NTS</a:t>
            </a:r>
            <a:r>
              <a:rPr lang="ja-JP" altLang="en-US" sz="2400" dirty="0">
                <a:latin typeface="+mn-ea"/>
              </a:rPr>
              <a:t>出版、２０１５年）</a:t>
            </a:r>
            <a:endParaRPr lang="en-US" altLang="ja-JP" sz="2400" dirty="0">
              <a:latin typeface="+mn-ea"/>
            </a:endParaRPr>
          </a:p>
          <a:p>
            <a:pPr marL="0" indent="0">
              <a:buNone/>
              <a:defRPr/>
            </a:pPr>
            <a:endParaRPr lang="en-US" altLang="ja-JP" dirty="0">
              <a:latin typeface="Calibri" charset="0"/>
              <a:ea typeface="ＭＳ Ｐゴシック"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942" y="2818616"/>
            <a:ext cx="2768095" cy="385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3659272" y="3285201"/>
            <a:ext cx="5027528" cy="3693319"/>
          </a:xfrm>
          <a:prstGeom prst="rect">
            <a:avLst/>
          </a:prstGeom>
          <a:noFill/>
        </p:spPr>
        <p:txBody>
          <a:bodyPr wrap="square" rtlCol="0">
            <a:spAutoFit/>
          </a:bodyPr>
          <a:lstStyle/>
          <a:p>
            <a:pPr>
              <a:buFont typeface="Arial" charset="0"/>
              <a:buNone/>
              <a:defRPr/>
            </a:pPr>
            <a:r>
              <a:rPr lang="ja-JP" altLang="en-US" sz="2400" dirty="0">
                <a:latin typeface="+mn-ea"/>
                <a:ea typeface="+mn-ea"/>
              </a:rPr>
              <a:t>「この本を読んでいる読者の肺には、</a:t>
            </a:r>
            <a:endParaRPr lang="en-US" altLang="ja-JP" sz="2400" dirty="0">
              <a:latin typeface="+mn-ea"/>
              <a:ea typeface="+mn-ea"/>
            </a:endParaRPr>
          </a:p>
          <a:p>
            <a:pPr>
              <a:buFont typeface="Arial" charset="0"/>
              <a:buNone/>
              <a:defRPr/>
            </a:pPr>
            <a:r>
              <a:rPr lang="ja-JP" altLang="en-US" sz="2400" dirty="0">
                <a:latin typeface="+mn-ea"/>
                <a:ea typeface="+mn-ea"/>
              </a:rPr>
              <a:t>しばらく前に他人が呼吸した分子が</a:t>
            </a:r>
            <a:endParaRPr lang="en-US" altLang="ja-JP" sz="2400" dirty="0">
              <a:latin typeface="+mn-ea"/>
              <a:ea typeface="+mn-ea"/>
            </a:endParaRPr>
          </a:p>
          <a:p>
            <a:pPr>
              <a:buFont typeface="Arial" charset="0"/>
              <a:buNone/>
              <a:defRPr/>
            </a:pPr>
            <a:r>
              <a:rPr lang="ja-JP" altLang="en-US" sz="2400" dirty="0">
                <a:latin typeface="+mn-ea"/>
                <a:ea typeface="+mn-ea"/>
              </a:rPr>
              <a:t>４</a:t>
            </a:r>
            <a:r>
              <a:rPr lang="en-US" altLang="ja-JP" sz="2400" dirty="0">
                <a:latin typeface="+mn-ea"/>
                <a:ea typeface="+mn-ea"/>
              </a:rPr>
              <a:t>×10</a:t>
            </a:r>
            <a:r>
              <a:rPr lang="en-US" altLang="ja-JP" sz="2400" baseline="30000" dirty="0">
                <a:latin typeface="+mn-ea"/>
                <a:ea typeface="+mn-ea"/>
              </a:rPr>
              <a:t>19</a:t>
            </a:r>
            <a:r>
              <a:rPr lang="ja-JP" altLang="en-US" sz="2400" dirty="0">
                <a:latin typeface="+mn-ea"/>
                <a:ea typeface="+mn-ea"/>
              </a:rPr>
              <a:t>個も入っており、そのうちの１個がジュリアス・シーザーの最期の吐息に入っていた可能性が極めて高い」</a:t>
            </a:r>
          </a:p>
          <a:p>
            <a:pPr>
              <a:buFont typeface="Arial" charset="0"/>
              <a:buNone/>
              <a:defRPr/>
            </a:pPr>
            <a:endParaRPr lang="en-US" altLang="ja-JP" sz="2400" dirty="0">
              <a:latin typeface="+mn-ea"/>
              <a:ea typeface="+mn-ea"/>
            </a:endParaRPr>
          </a:p>
          <a:p>
            <a:pPr>
              <a:buFont typeface="Arial" charset="0"/>
              <a:buNone/>
              <a:defRPr/>
            </a:pPr>
            <a:r>
              <a:rPr lang="ja-JP" altLang="en-US" sz="2400" dirty="0">
                <a:latin typeface="+mn-ea"/>
                <a:ea typeface="+mn-ea"/>
              </a:rPr>
              <a:t>考察問題：「この結論は、いくつかの</a:t>
            </a:r>
            <a:endParaRPr lang="en-US" altLang="ja-JP" sz="2400" dirty="0">
              <a:latin typeface="+mn-ea"/>
              <a:ea typeface="+mn-ea"/>
            </a:endParaRPr>
          </a:p>
          <a:p>
            <a:pPr>
              <a:buFont typeface="Arial" charset="0"/>
              <a:buNone/>
              <a:defRPr/>
            </a:pPr>
            <a:r>
              <a:rPr lang="ja-JP" altLang="en-US" sz="2400" dirty="0">
                <a:latin typeface="+mn-ea"/>
                <a:ea typeface="+mn-ea"/>
              </a:rPr>
              <a:t>仮定と計算に基づいて得られている。</a:t>
            </a:r>
            <a:endParaRPr lang="en-US" altLang="ja-JP" sz="2400" dirty="0">
              <a:latin typeface="+mn-ea"/>
              <a:ea typeface="+mn-ea"/>
            </a:endParaRPr>
          </a:p>
          <a:p>
            <a:pPr>
              <a:buFont typeface="Arial" charset="0"/>
              <a:buNone/>
              <a:defRPr/>
            </a:pPr>
            <a:r>
              <a:rPr lang="ja-JP" altLang="en-US" sz="2400" dirty="0">
                <a:latin typeface="+mn-ea"/>
                <a:ea typeface="+mn-ea"/>
              </a:rPr>
              <a:t>その内容を推定しなさい」</a:t>
            </a:r>
          </a:p>
          <a:p>
            <a:endParaRPr kumimoji="1" lang="ja-JP" altLang="en-US" dirty="0"/>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2000">
              <a:srgbClr val="1B8FFF"/>
            </a:gs>
          </a:gsLst>
          <a:lin ang="16200000" scaled="0"/>
          <a:tileRect/>
        </a:gradFill>
        <a:effectLst/>
      </p:bgPr>
    </p:bg>
    <p:spTree>
      <p:nvGrpSpPr>
        <p:cNvPr id="1" name=""/>
        <p:cNvGrpSpPr/>
        <p:nvPr/>
      </p:nvGrpSpPr>
      <p:grpSpPr>
        <a:xfrm>
          <a:off x="0" y="0"/>
          <a:ext cx="0" cy="0"/>
          <a:chOff x="0" y="0"/>
          <a:chExt cx="0" cy="0"/>
        </a:xfrm>
      </p:grpSpPr>
      <p:pic>
        <p:nvPicPr>
          <p:cNvPr id="880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001" y="1444037"/>
            <a:ext cx="7013699" cy="541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1" y="111125"/>
            <a:ext cx="9144000" cy="1631216"/>
          </a:xfrm>
          <a:prstGeom prst="rect">
            <a:avLst/>
          </a:prstGeom>
          <a:noFill/>
        </p:spPr>
        <p:txBody>
          <a:bodyPr wrap="square">
            <a:spAutoFit/>
          </a:bodyPr>
          <a:lstStyle/>
          <a:p>
            <a:pPr algn="ctr">
              <a:defRPr/>
            </a:pPr>
            <a:r>
              <a:rPr lang="ja-JP" altLang="en-US" sz="3600" dirty="0">
                <a:solidFill>
                  <a:schemeClr val="bg1"/>
                </a:solidFill>
                <a:latin typeface="+mj-ea"/>
                <a:ea typeface="+mj-ea"/>
                <a:sym typeface="Wingdings"/>
              </a:rPr>
              <a:t>英国王立協会（</a:t>
            </a:r>
            <a:r>
              <a:rPr lang="is-IS" altLang="ja-JP" sz="3600" dirty="0">
                <a:solidFill>
                  <a:schemeClr val="bg1"/>
                </a:solidFill>
                <a:latin typeface="+mj-ea"/>
                <a:ea typeface="+mj-ea"/>
              </a:rPr>
              <a:t>The Royal Society Policy Document, </a:t>
            </a:r>
            <a:r>
              <a:rPr lang="is-IS" altLang="ja-JP" sz="2800" dirty="0">
                <a:solidFill>
                  <a:schemeClr val="bg1"/>
                </a:solidFill>
                <a:latin typeface="+mj-ea"/>
                <a:ea typeface="+mj-ea"/>
              </a:rPr>
              <a:t>RS1636 2009</a:t>
            </a:r>
            <a:r>
              <a:rPr lang="ja-JP" altLang="en-US" sz="3600" dirty="0">
                <a:solidFill>
                  <a:schemeClr val="bg1"/>
                </a:solidFill>
                <a:latin typeface="+mj-ea"/>
                <a:ea typeface="+mj-ea"/>
              </a:rPr>
              <a:t>）による分析（</a:t>
            </a:r>
            <a:r>
              <a:rPr lang="ja-JP" altLang="en-US" sz="2800" dirty="0">
                <a:solidFill>
                  <a:srgbClr val="FFFFFF"/>
                </a:solidFill>
                <a:latin typeface="+mj-ea"/>
                <a:ea typeface="+mj-ea"/>
              </a:rPr>
              <a:t>５点満点）</a:t>
            </a:r>
          </a:p>
          <a:p>
            <a:pPr algn="ctr">
              <a:defRPr/>
            </a:pPr>
            <a:r>
              <a:rPr lang="en-US" altLang="ja-JP" sz="2800" dirty="0">
                <a:solidFill>
                  <a:schemeClr val="bg1"/>
                </a:solidFill>
                <a:latin typeface="+mj-ea"/>
                <a:ea typeface="+mj-ea"/>
                <a:sym typeface="Wingdings"/>
              </a:rPr>
              <a:t>                </a:t>
            </a:r>
            <a:endParaRPr lang="is-IS" altLang="ja-JP" sz="2800" dirty="0">
              <a:solidFill>
                <a:schemeClr val="bg1"/>
              </a:solidFill>
              <a:latin typeface="+mj-ea"/>
              <a:ea typeface="+mj-ea"/>
            </a:endParaRPr>
          </a:p>
        </p:txBody>
      </p:sp>
      <p:sp>
        <p:nvSpPr>
          <p:cNvPr id="88068" name="テキスト ボックス 1"/>
          <p:cNvSpPr txBox="1">
            <a:spLocks noChangeArrowheads="1"/>
          </p:cNvSpPr>
          <p:nvPr/>
        </p:nvSpPr>
        <p:spPr bwMode="auto">
          <a:xfrm>
            <a:off x="520590" y="5513388"/>
            <a:ext cx="4159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dirty="0"/>
              <a:t>⭕️</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7000">
              <a:srgbClr val="1B8FFF"/>
            </a:gs>
          </a:gsLst>
          <a:lin ang="16200000" scaled="0"/>
          <a:tileRect/>
        </a:gradFill>
        <a:effectLst/>
      </p:bgPr>
    </p:bg>
    <p:spTree>
      <p:nvGrpSpPr>
        <p:cNvPr id="1" name=""/>
        <p:cNvGrpSpPr/>
        <p:nvPr/>
      </p:nvGrpSpPr>
      <p:grpSpPr>
        <a:xfrm>
          <a:off x="0" y="0"/>
          <a:ext cx="0" cy="0"/>
          <a:chOff x="0" y="0"/>
          <a:chExt cx="0" cy="0"/>
        </a:xfrm>
      </p:grpSpPr>
      <p:sp>
        <p:nvSpPr>
          <p:cNvPr id="89089" name="タイトル 1"/>
          <p:cNvSpPr>
            <a:spLocks noGrp="1"/>
          </p:cNvSpPr>
          <p:nvPr>
            <p:ph type="title"/>
          </p:nvPr>
        </p:nvSpPr>
        <p:spPr>
          <a:xfrm>
            <a:off x="457200" y="0"/>
            <a:ext cx="8080375" cy="1111250"/>
          </a:xfrm>
        </p:spPr>
        <p:txBody>
          <a:bodyPr/>
          <a:lstStyle/>
          <a:p>
            <a:r>
              <a:rPr lang="ja-JP" altLang="en-US" sz="2800" dirty="0">
                <a:solidFill>
                  <a:schemeClr val="bg1"/>
                </a:solidFill>
                <a:latin typeface="Calibri" charset="0"/>
                <a:ea typeface="ＭＳ Ｐゴシック" charset="0"/>
              </a:rPr>
              <a:t>空気分子の役割</a:t>
            </a:r>
            <a:r>
              <a:rPr lang="en-US" altLang="ja-JP" sz="2800" dirty="0">
                <a:solidFill>
                  <a:schemeClr val="bg1"/>
                </a:solidFill>
                <a:latin typeface="Calibri" charset="0"/>
                <a:ea typeface="ＭＳ Ｐゴシック" charset="0"/>
              </a:rPr>
              <a:t> – </a:t>
            </a:r>
            <a:r>
              <a:rPr lang="ja-JP" altLang="en-US" sz="2800" dirty="0">
                <a:solidFill>
                  <a:schemeClr val="bg1"/>
                </a:solidFill>
                <a:latin typeface="Calibri" charset="0"/>
                <a:ea typeface="ＭＳ Ｐゴシック" charset="0"/>
              </a:rPr>
              <a:t>まとめ</a:t>
            </a:r>
            <a:br>
              <a:rPr lang="en-US" altLang="ja-JP" sz="2800" dirty="0">
                <a:solidFill>
                  <a:schemeClr val="bg1"/>
                </a:solidFill>
                <a:latin typeface="Calibri" charset="0"/>
                <a:ea typeface="ＭＳ Ｐゴシック" charset="0"/>
              </a:rPr>
            </a:br>
            <a:r>
              <a:rPr lang="ja-JP" altLang="en-US" sz="2800" dirty="0">
                <a:solidFill>
                  <a:schemeClr val="bg1"/>
                </a:solidFill>
                <a:latin typeface="Calibri" charset="0"/>
                <a:ea typeface="ＭＳ Ｐゴシック" charset="0"/>
              </a:rPr>
              <a:t>（空気という物流倉庫の在庫品リスト）</a:t>
            </a:r>
          </a:p>
        </p:txBody>
      </p:sp>
      <p:graphicFrame>
        <p:nvGraphicFramePr>
          <p:cNvPr id="5" name="表 4"/>
          <p:cNvGraphicFramePr>
            <a:graphicFrameLocks noGrp="1"/>
          </p:cNvGraphicFramePr>
          <p:nvPr>
            <p:extLst>
              <p:ext uri="{D42A27DB-BD31-4B8C-83A1-F6EECF244321}">
                <p14:modId xmlns:p14="http://schemas.microsoft.com/office/powerpoint/2010/main" val="962641926"/>
              </p:ext>
            </p:extLst>
          </p:nvPr>
        </p:nvGraphicFramePr>
        <p:xfrm>
          <a:off x="83545" y="1111250"/>
          <a:ext cx="8876660" cy="5516560"/>
        </p:xfrm>
        <a:graphic>
          <a:graphicData uri="http://schemas.openxmlformats.org/drawingml/2006/table">
            <a:tbl>
              <a:tblPr firstRow="1" bandRow="1">
                <a:tableStyleId>{35758FB7-9AC5-4552-8A53-C91805E547FA}</a:tableStyleId>
              </a:tblPr>
              <a:tblGrid>
                <a:gridCol w="1320015">
                  <a:extLst>
                    <a:ext uri="{9D8B030D-6E8A-4147-A177-3AD203B41FA5}">
                      <a16:colId xmlns:a16="http://schemas.microsoft.com/office/drawing/2014/main" val="20000"/>
                    </a:ext>
                  </a:extLst>
                </a:gridCol>
                <a:gridCol w="2840530">
                  <a:extLst>
                    <a:ext uri="{9D8B030D-6E8A-4147-A177-3AD203B41FA5}">
                      <a16:colId xmlns:a16="http://schemas.microsoft.com/office/drawing/2014/main" val="20001"/>
                    </a:ext>
                  </a:extLst>
                </a:gridCol>
                <a:gridCol w="2496950">
                  <a:extLst>
                    <a:ext uri="{9D8B030D-6E8A-4147-A177-3AD203B41FA5}">
                      <a16:colId xmlns:a16="http://schemas.microsoft.com/office/drawing/2014/main" val="20002"/>
                    </a:ext>
                  </a:extLst>
                </a:gridCol>
                <a:gridCol w="2219165">
                  <a:extLst>
                    <a:ext uri="{9D8B030D-6E8A-4147-A177-3AD203B41FA5}">
                      <a16:colId xmlns:a16="http://schemas.microsoft.com/office/drawing/2014/main" val="20003"/>
                    </a:ext>
                  </a:extLst>
                </a:gridCol>
              </a:tblGrid>
              <a:tr h="442924">
                <a:tc>
                  <a:txBody>
                    <a:bodyPr/>
                    <a:lstStyle/>
                    <a:p>
                      <a:r>
                        <a:rPr kumimoji="1" lang="ja-JP" altLang="en-US" sz="1800" dirty="0">
                          <a:solidFill>
                            <a:schemeClr val="bg1"/>
                          </a:solidFill>
                        </a:rPr>
                        <a:t>空気の成分</a:t>
                      </a:r>
                    </a:p>
                  </a:txBody>
                  <a:tcPr/>
                </a:tc>
                <a:tc>
                  <a:txBody>
                    <a:bodyPr/>
                    <a:lstStyle/>
                    <a:p>
                      <a:r>
                        <a:rPr kumimoji="1" lang="ja-JP" altLang="en-US" sz="1800" dirty="0"/>
                        <a:t>生物を介する循環</a:t>
                      </a:r>
                    </a:p>
                  </a:txBody>
                  <a:tcPr/>
                </a:tc>
                <a:tc>
                  <a:txBody>
                    <a:bodyPr/>
                    <a:lstStyle/>
                    <a:p>
                      <a:r>
                        <a:rPr kumimoji="1" lang="ja-JP" altLang="en-US" sz="1800" dirty="0"/>
                        <a:t>エネルギー資源</a:t>
                      </a:r>
                    </a:p>
                  </a:txBody>
                  <a:tcPr/>
                </a:tc>
                <a:tc>
                  <a:txBody>
                    <a:bodyPr/>
                    <a:lstStyle/>
                    <a:p>
                      <a:r>
                        <a:rPr kumimoji="1" lang="ja-JP" altLang="en-US" sz="1800" dirty="0"/>
                        <a:t>物品資源</a:t>
                      </a:r>
                    </a:p>
                  </a:txBody>
                  <a:tcPr/>
                </a:tc>
                <a:extLst>
                  <a:ext uri="{0D108BD9-81ED-4DB2-BD59-A6C34878D82A}">
                    <a16:rowId xmlns:a16="http://schemas.microsoft.com/office/drawing/2014/main" val="10000"/>
                  </a:ext>
                </a:extLst>
              </a:tr>
              <a:tr h="914400">
                <a:tc>
                  <a:txBody>
                    <a:bodyPr/>
                    <a:lstStyle/>
                    <a:p>
                      <a:r>
                        <a:rPr kumimoji="1" lang="ja-JP" altLang="en-US" sz="1800" dirty="0"/>
                        <a:t>窒　素</a:t>
                      </a:r>
                    </a:p>
                  </a:txBody>
                  <a:tcPr/>
                </a:tc>
                <a:tc>
                  <a:txBody>
                    <a:bodyPr/>
                    <a:lstStyle/>
                    <a:p>
                      <a:r>
                        <a:rPr kumimoji="1" lang="ja-JP" altLang="ja-JP" sz="1800" kern="1200" dirty="0">
                          <a:solidFill>
                            <a:schemeClr val="dk1"/>
                          </a:solidFill>
                          <a:effectLst/>
                          <a:latin typeface="+mn-lt"/>
                          <a:ea typeface="+mn-ea"/>
                          <a:cs typeface="+mn-cs"/>
                        </a:rPr>
                        <a:t>根粒菌による固定、アミノ酸、タンパク質、核酸・葉緑素の合成、硝化、窒化</a:t>
                      </a:r>
                      <a:r>
                        <a:rPr lang="ja-JP" altLang="ja-JP" sz="1800" dirty="0">
                          <a:effectLst/>
                        </a:rPr>
                        <a:t> </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アンモニア、硝酸、爆薬、熱圏の電離層を形成</a:t>
                      </a:r>
                      <a:r>
                        <a:rPr lang="ja-JP" altLang="ja-JP" sz="1800" dirty="0">
                          <a:effectLst/>
                        </a:rPr>
                        <a:t> </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窒素肥料　合成繊維</a:t>
                      </a:r>
                    </a:p>
                    <a:p>
                      <a:r>
                        <a:rPr kumimoji="1" lang="ja-JP" altLang="ja-JP" sz="1800" kern="1200" dirty="0">
                          <a:solidFill>
                            <a:schemeClr val="dk1"/>
                          </a:solidFill>
                          <a:effectLst/>
                          <a:latin typeface="+mn-lt"/>
                          <a:ea typeface="+mn-ea"/>
                          <a:cs typeface="+mn-cs"/>
                        </a:rPr>
                        <a:t>低温媒体（液体窒素）</a:t>
                      </a:r>
                      <a:r>
                        <a:rPr lang="ja-JP" altLang="ja-JP" sz="1800" dirty="0">
                          <a:effectLst/>
                        </a:rPr>
                        <a:t> </a:t>
                      </a:r>
                      <a:endParaRPr kumimoji="1" lang="ja-JP" altLang="en-US" sz="1800" dirty="0"/>
                    </a:p>
                  </a:txBody>
                  <a:tcPr/>
                </a:tc>
                <a:extLst>
                  <a:ext uri="{0D108BD9-81ED-4DB2-BD59-A6C34878D82A}">
                    <a16:rowId xmlns:a16="http://schemas.microsoft.com/office/drawing/2014/main" val="10001"/>
                  </a:ext>
                </a:extLst>
              </a:tr>
              <a:tr h="914400">
                <a:tc>
                  <a:txBody>
                    <a:bodyPr/>
                    <a:lstStyle/>
                    <a:p>
                      <a:r>
                        <a:rPr kumimoji="1" lang="ja-JP" altLang="en-US" sz="1800" dirty="0"/>
                        <a:t>酸　素</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rgbClr val="000000"/>
                          </a:solidFill>
                          <a:effectLst/>
                          <a:latin typeface="+mn-lt"/>
                          <a:ea typeface="+mn-ea"/>
                          <a:cs typeface="+mn-cs"/>
                        </a:rPr>
                        <a:t>動植物の呼吸</a:t>
                      </a:r>
                    </a:p>
                    <a:p>
                      <a:endParaRPr kumimoji="1" lang="ja-JP" altLang="en-US" sz="1800" dirty="0">
                        <a:solidFill>
                          <a:srgbClr val="000000"/>
                        </a:solidFill>
                      </a:endParaRPr>
                    </a:p>
                  </a:txBody>
                  <a:tcPr/>
                </a:tc>
                <a:tc>
                  <a:txBody>
                    <a:bodyPr/>
                    <a:lstStyle/>
                    <a:p>
                      <a:r>
                        <a:rPr kumimoji="1" lang="ja-JP" altLang="ja-JP" sz="1800" kern="1200" dirty="0">
                          <a:solidFill>
                            <a:srgbClr val="000000"/>
                          </a:solidFill>
                          <a:effectLst/>
                          <a:latin typeface="+mn-lt"/>
                          <a:ea typeface="+mn-ea"/>
                          <a:cs typeface="+mn-cs"/>
                        </a:rPr>
                        <a:t>化石燃料の燃焼　ガソリン・ディーゼルエンジン</a:t>
                      </a:r>
                      <a:r>
                        <a:rPr lang="ja-JP" altLang="ja-JP" sz="1800" dirty="0">
                          <a:solidFill>
                            <a:srgbClr val="000000"/>
                          </a:solidFill>
                          <a:effectLst/>
                        </a:rPr>
                        <a:t> </a:t>
                      </a:r>
                      <a:endParaRPr kumimoji="1" lang="ja-JP" altLang="en-US" sz="1800" dirty="0">
                        <a:solidFill>
                          <a:srgbClr val="000000"/>
                        </a:solidFill>
                      </a:endParaRPr>
                    </a:p>
                  </a:txBody>
                  <a:tcPr/>
                </a:tc>
                <a:tc>
                  <a:txBody>
                    <a:bodyPr/>
                    <a:lstStyle/>
                    <a:p>
                      <a:r>
                        <a:rPr kumimoji="1" lang="ja-JP" altLang="ja-JP" sz="1800" kern="1200" dirty="0">
                          <a:solidFill>
                            <a:srgbClr val="000000"/>
                          </a:solidFill>
                          <a:effectLst/>
                          <a:latin typeface="+mn-lt"/>
                          <a:ea typeface="+mn-ea"/>
                          <a:cs typeface="+mn-cs"/>
                        </a:rPr>
                        <a:t>オゾン層の形成、酸素吸入、酸素</a:t>
                      </a:r>
                      <a:r>
                        <a:rPr kumimoji="1" lang="en-US" altLang="ja-JP" sz="1800" kern="1200" dirty="0">
                          <a:solidFill>
                            <a:srgbClr val="000000"/>
                          </a:solidFill>
                          <a:effectLst/>
                          <a:latin typeface="+mn-lt"/>
                          <a:ea typeface="+mn-ea"/>
                          <a:cs typeface="+mn-cs"/>
                        </a:rPr>
                        <a:t>-</a:t>
                      </a:r>
                      <a:r>
                        <a:rPr kumimoji="1" lang="ja-JP" altLang="ja-JP" sz="1800" kern="1200" dirty="0">
                          <a:solidFill>
                            <a:srgbClr val="000000"/>
                          </a:solidFill>
                          <a:effectLst/>
                          <a:latin typeface="+mn-lt"/>
                          <a:ea typeface="+mn-ea"/>
                          <a:cs typeface="+mn-cs"/>
                        </a:rPr>
                        <a:t>アセチレントーチ</a:t>
                      </a:r>
                      <a:r>
                        <a:rPr lang="ja-JP" altLang="ja-JP" sz="1800" dirty="0">
                          <a:solidFill>
                            <a:srgbClr val="000000"/>
                          </a:solidFill>
                          <a:effectLst/>
                        </a:rPr>
                        <a:t> </a:t>
                      </a:r>
                      <a:endParaRPr kumimoji="1" lang="ja-JP" altLang="en-US" sz="1800" dirty="0">
                        <a:solidFill>
                          <a:srgbClr val="000000"/>
                        </a:solidFill>
                      </a:endParaRPr>
                    </a:p>
                  </a:txBody>
                  <a:tcPr/>
                </a:tc>
                <a:extLst>
                  <a:ext uri="{0D108BD9-81ED-4DB2-BD59-A6C34878D82A}">
                    <a16:rowId xmlns:a16="http://schemas.microsoft.com/office/drawing/2014/main" val="10002"/>
                  </a:ext>
                </a:extLst>
              </a:tr>
              <a:tr h="654892">
                <a:tc>
                  <a:txBody>
                    <a:bodyPr/>
                    <a:lstStyle/>
                    <a:p>
                      <a:r>
                        <a:rPr kumimoji="1" lang="ja-JP" altLang="en-US" sz="1800" dirty="0"/>
                        <a:t>アルゴン</a:t>
                      </a:r>
                    </a:p>
                  </a:txBody>
                  <a:tcPr/>
                </a:tc>
                <a:tc>
                  <a:txBody>
                    <a:bodyPr/>
                    <a:lstStyle/>
                    <a:p>
                      <a:endParaRPr kumimoji="1" lang="ja-JP" altLang="en-US" sz="1800" dirty="0"/>
                    </a:p>
                  </a:txBody>
                  <a:tcPr/>
                </a:tc>
                <a:tc>
                  <a:txBody>
                    <a:bodyPr/>
                    <a:lstStyle/>
                    <a:p>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ガス入り電球、レーザー、アルゴン溶接</a:t>
                      </a:r>
                      <a:r>
                        <a:rPr lang="ja-JP" altLang="ja-JP" sz="1800" dirty="0">
                          <a:effectLst/>
                        </a:rPr>
                        <a:t> </a:t>
                      </a:r>
                      <a:endParaRPr kumimoji="1" lang="ja-JP" altLang="en-US" sz="1800" dirty="0"/>
                    </a:p>
                  </a:txBody>
                  <a:tcPr/>
                </a:tc>
                <a:extLst>
                  <a:ext uri="{0D108BD9-81ED-4DB2-BD59-A6C34878D82A}">
                    <a16:rowId xmlns:a16="http://schemas.microsoft.com/office/drawing/2014/main" val="10003"/>
                  </a:ext>
                </a:extLst>
              </a:tr>
              <a:tr h="6548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800" dirty="0"/>
                        <a:t>水</a:t>
                      </a:r>
                      <a:r>
                        <a:rPr kumimoji="1" lang="en-US" altLang="ja-JP" sz="1800" dirty="0"/>
                        <a:t> </a:t>
                      </a:r>
                      <a:r>
                        <a:rPr kumimoji="1" lang="ja-JP" altLang="en-US" sz="1800" dirty="0"/>
                        <a:t>蒸</a:t>
                      </a:r>
                      <a:r>
                        <a:rPr kumimoji="1" lang="en-US" altLang="ja-JP" sz="1800" dirty="0"/>
                        <a:t> </a:t>
                      </a:r>
                      <a:r>
                        <a:rPr kumimoji="1" lang="ja-JP" altLang="en-US" sz="1800" dirty="0"/>
                        <a:t>気</a:t>
                      </a:r>
                    </a:p>
                    <a:p>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湿度、蒸発・凝縮、温度調節、温室効果</a:t>
                      </a:r>
                      <a:r>
                        <a:rPr lang="ja-JP" altLang="ja-JP" sz="1800" dirty="0">
                          <a:effectLst/>
                        </a:rPr>
                        <a:t> </a:t>
                      </a:r>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蒸気機関　タービン</a:t>
                      </a:r>
                      <a:r>
                        <a:rPr lang="ja-JP" altLang="ja-JP" sz="1800" dirty="0">
                          <a:effectLst/>
                        </a:rPr>
                        <a:t> </a:t>
                      </a:r>
                      <a:endParaRPr kumimoji="1" lang="ja-JP" altLang="en-US" sz="1800" dirty="0"/>
                    </a:p>
                    <a:p>
                      <a:endParaRPr kumimoji="1" lang="ja-JP" alt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800" kern="1200" dirty="0">
                          <a:solidFill>
                            <a:schemeClr val="dk1"/>
                          </a:solidFill>
                          <a:effectLst/>
                          <a:latin typeface="+mn-lt"/>
                          <a:ea typeface="+mn-ea"/>
                          <a:cs typeface="+mn-cs"/>
                        </a:rPr>
                        <a:t>蒸留水、飲料水、灌漑用水</a:t>
                      </a:r>
                      <a:r>
                        <a:rPr lang="ja-JP" altLang="ja-JP" sz="1800" dirty="0">
                          <a:effectLst/>
                        </a:rPr>
                        <a:t> </a:t>
                      </a:r>
                      <a:endParaRPr kumimoji="1" lang="ja-JP" altLang="en-US" sz="1800" dirty="0"/>
                    </a:p>
                  </a:txBody>
                  <a:tcPr/>
                </a:tc>
                <a:extLst>
                  <a:ext uri="{0D108BD9-81ED-4DB2-BD59-A6C34878D82A}">
                    <a16:rowId xmlns:a16="http://schemas.microsoft.com/office/drawing/2014/main" val="10004"/>
                  </a:ext>
                </a:extLst>
              </a:tr>
              <a:tr h="914400">
                <a:tc>
                  <a:txBody>
                    <a:bodyPr/>
                    <a:lstStyle/>
                    <a:p>
                      <a:r>
                        <a:rPr kumimoji="1" lang="ja-JP" altLang="en-US" sz="1800" dirty="0"/>
                        <a:t>二酸化炭素</a:t>
                      </a:r>
                    </a:p>
                  </a:txBody>
                  <a:tcPr/>
                </a:tc>
                <a:tc>
                  <a:txBody>
                    <a:bodyPr/>
                    <a:lstStyle/>
                    <a:p>
                      <a:r>
                        <a:rPr kumimoji="1" lang="ja-JP" altLang="ja-JP" sz="1800" kern="1200" dirty="0">
                          <a:solidFill>
                            <a:schemeClr val="dk1"/>
                          </a:solidFill>
                          <a:effectLst/>
                          <a:latin typeface="+mn-lt"/>
                          <a:ea typeface="+mn-ea"/>
                          <a:cs typeface="+mn-cs"/>
                        </a:rPr>
                        <a:t>光合成</a:t>
                      </a:r>
                    </a:p>
                    <a:p>
                      <a:r>
                        <a:rPr kumimoji="1" lang="ja-JP" altLang="ja-JP" sz="1800" kern="1200" dirty="0">
                          <a:solidFill>
                            <a:schemeClr val="dk1"/>
                          </a:solidFill>
                          <a:effectLst/>
                          <a:latin typeface="+mn-lt"/>
                          <a:ea typeface="+mn-ea"/>
                          <a:cs typeface="+mn-cs"/>
                        </a:rPr>
                        <a:t>グルコース、穀物、果実</a:t>
                      </a:r>
                    </a:p>
                    <a:p>
                      <a:r>
                        <a:rPr kumimoji="1" lang="ja-JP" altLang="ja-JP" sz="1800" kern="1200" dirty="0">
                          <a:solidFill>
                            <a:schemeClr val="dk1"/>
                          </a:solidFill>
                          <a:effectLst/>
                          <a:latin typeface="+mn-lt"/>
                          <a:ea typeface="+mn-ea"/>
                          <a:cs typeface="+mn-cs"/>
                        </a:rPr>
                        <a:t>温室効果</a:t>
                      </a:r>
                      <a:r>
                        <a:rPr lang="ja-JP" altLang="ja-JP" sz="1800" dirty="0">
                          <a:effectLst/>
                        </a:rPr>
                        <a:t> </a:t>
                      </a:r>
                      <a:endParaRPr kumimoji="1" lang="ja-JP" altLang="en-US" sz="1800" dirty="0"/>
                    </a:p>
                  </a:txBody>
                  <a:tcPr/>
                </a:tc>
                <a:tc>
                  <a:txBody>
                    <a:bodyPr/>
                    <a:lstStyle/>
                    <a:p>
                      <a:endParaRPr kumimoji="1" lang="ja-JP" altLang="en-US" sz="1800"/>
                    </a:p>
                  </a:txBody>
                  <a:tcPr/>
                </a:tc>
                <a:tc>
                  <a:txBody>
                    <a:bodyPr/>
                    <a:lstStyle/>
                    <a:p>
                      <a:r>
                        <a:rPr kumimoji="1" lang="ja-JP" altLang="ja-JP" sz="1800" kern="1200" dirty="0">
                          <a:solidFill>
                            <a:schemeClr val="dk1"/>
                          </a:solidFill>
                          <a:effectLst/>
                          <a:latin typeface="+mn-lt"/>
                          <a:ea typeface="+mn-ea"/>
                          <a:cs typeface="+mn-cs"/>
                        </a:rPr>
                        <a:t>炭水化物、天然繊維、　バイオマス、低温媒体（ドライアイス）</a:t>
                      </a:r>
                      <a:r>
                        <a:rPr lang="ja-JP" altLang="ja-JP" sz="1800" dirty="0">
                          <a:effectLst/>
                        </a:rPr>
                        <a:t> </a:t>
                      </a:r>
                      <a:endParaRPr kumimoji="1" lang="ja-JP" altLang="en-US" sz="1800" dirty="0"/>
                    </a:p>
                  </a:txBody>
                  <a:tcPr/>
                </a:tc>
                <a:extLst>
                  <a:ext uri="{0D108BD9-81ED-4DB2-BD59-A6C34878D82A}">
                    <a16:rowId xmlns:a16="http://schemas.microsoft.com/office/drawing/2014/main" val="10005"/>
                  </a:ext>
                </a:extLst>
              </a:tr>
              <a:tr h="365760">
                <a:tc>
                  <a:txBody>
                    <a:bodyPr/>
                    <a:lstStyle/>
                    <a:p>
                      <a:r>
                        <a:rPr kumimoji="1" lang="ja-JP" altLang="en-US" sz="1800" dirty="0"/>
                        <a:t>ヘリウム</a:t>
                      </a:r>
                    </a:p>
                  </a:txBody>
                  <a:tcPr/>
                </a:tc>
                <a:tc>
                  <a:txBody>
                    <a:bodyPr/>
                    <a:lstStyle/>
                    <a:p>
                      <a:endParaRPr kumimoji="1" lang="ja-JP" altLang="en-US" sz="1800" dirty="0"/>
                    </a:p>
                  </a:txBody>
                  <a:tcPr/>
                </a:tc>
                <a:tc>
                  <a:txBody>
                    <a:bodyPr/>
                    <a:lstStyle/>
                    <a:p>
                      <a:endParaRPr kumimoji="1" lang="ja-JP" altLang="en-US" sz="1800"/>
                    </a:p>
                  </a:txBody>
                  <a:tcPr/>
                </a:tc>
                <a:tc>
                  <a:txBody>
                    <a:bodyPr/>
                    <a:lstStyle/>
                    <a:p>
                      <a:r>
                        <a:rPr kumimoji="1" lang="ja-JP" altLang="ja-JP" sz="1800" kern="1200" dirty="0">
                          <a:solidFill>
                            <a:schemeClr val="dk1"/>
                          </a:solidFill>
                          <a:effectLst/>
                          <a:latin typeface="+mn-lt"/>
                          <a:ea typeface="+mn-ea"/>
                          <a:cs typeface="+mn-cs"/>
                        </a:rPr>
                        <a:t>極低温媒体</a:t>
                      </a:r>
                      <a:r>
                        <a:rPr lang="ja-JP" altLang="ja-JP" sz="1800" dirty="0">
                          <a:effectLst/>
                        </a:rPr>
                        <a:t> </a:t>
                      </a:r>
                      <a:endParaRPr kumimoji="1" lang="ja-JP" altLang="en-US" sz="1800" dirty="0"/>
                    </a:p>
                  </a:txBody>
                  <a:tcPr/>
                </a:tc>
                <a:extLst>
                  <a:ext uri="{0D108BD9-81ED-4DB2-BD59-A6C34878D82A}">
                    <a16:rowId xmlns:a16="http://schemas.microsoft.com/office/drawing/2014/main" val="10006"/>
                  </a:ext>
                </a:extLst>
              </a:tr>
              <a:tr h="654892">
                <a:tc>
                  <a:txBody>
                    <a:bodyPr/>
                    <a:lstStyle/>
                    <a:p>
                      <a:r>
                        <a:rPr kumimoji="1" lang="ja-JP" altLang="en-US" sz="1800" dirty="0"/>
                        <a:t>空気全体として</a:t>
                      </a:r>
                    </a:p>
                  </a:txBody>
                  <a:tcPr/>
                </a:tc>
                <a:tc>
                  <a:txBody>
                    <a:bodyPr/>
                    <a:lstStyle/>
                    <a:p>
                      <a:endParaRPr kumimoji="1" lang="ja-JP" altLang="en-US" sz="1800"/>
                    </a:p>
                  </a:txBody>
                  <a:tcPr/>
                </a:tc>
                <a:tc>
                  <a:txBody>
                    <a:bodyPr/>
                    <a:lstStyle/>
                    <a:p>
                      <a:r>
                        <a:rPr kumimoji="1" lang="ja-JP" altLang="ja-JP" sz="1800" kern="1200" dirty="0">
                          <a:solidFill>
                            <a:schemeClr val="dk1"/>
                          </a:solidFill>
                          <a:effectLst/>
                          <a:latin typeface="+mn-lt"/>
                          <a:ea typeface="+mn-ea"/>
                          <a:cs typeface="+mn-cs"/>
                        </a:rPr>
                        <a:t>風、天候、気象、風力タービン</a:t>
                      </a:r>
                      <a:r>
                        <a:rPr lang="ja-JP" altLang="ja-JP" sz="1800" dirty="0">
                          <a:effectLst/>
                        </a:rPr>
                        <a:t> </a:t>
                      </a:r>
                      <a:endParaRPr kumimoji="1" lang="ja-JP" altLang="en-US" sz="1800" dirty="0"/>
                    </a:p>
                  </a:txBody>
                  <a:tcPr/>
                </a:tc>
                <a:tc>
                  <a:txBody>
                    <a:bodyPr/>
                    <a:lstStyle/>
                    <a:p>
                      <a:r>
                        <a:rPr kumimoji="1" lang="ja-JP" altLang="ja-JP" sz="1800" kern="1200" dirty="0">
                          <a:solidFill>
                            <a:schemeClr val="dk1"/>
                          </a:solidFill>
                          <a:effectLst/>
                          <a:latin typeface="+mn-lt"/>
                          <a:ea typeface="+mn-ea"/>
                          <a:cs typeface="+mn-cs"/>
                        </a:rPr>
                        <a:t>圧縮空気</a:t>
                      </a:r>
                      <a:r>
                        <a:rPr lang="ja-JP" altLang="ja-JP" sz="1800" dirty="0">
                          <a:effectLst/>
                        </a:rPr>
                        <a:t> </a:t>
                      </a:r>
                      <a:endParaRPr kumimoji="1" lang="ja-JP" altLang="en-US" sz="1800" dirty="0"/>
                    </a:p>
                  </a:txBody>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6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11343"/>
          </a:xfrm>
        </p:spPr>
        <p:txBody>
          <a:bodyPr/>
          <a:lstStyle/>
          <a:p>
            <a:r>
              <a:rPr kumimoji="1" lang="ja-JP" altLang="en-US" sz="3600" dirty="0">
                <a:solidFill>
                  <a:schemeClr val="bg1"/>
                </a:solidFill>
              </a:rPr>
              <a:t>人 体</a:t>
            </a:r>
            <a:r>
              <a:rPr kumimoji="1" lang="en-US" altLang="ja-JP" sz="3600" dirty="0">
                <a:solidFill>
                  <a:schemeClr val="bg1"/>
                </a:solidFill>
              </a:rPr>
              <a:t> </a:t>
            </a:r>
            <a:r>
              <a:rPr kumimoji="1" lang="ja-JP" altLang="en-US" sz="3600" dirty="0">
                <a:solidFill>
                  <a:schemeClr val="bg1"/>
                </a:solidFill>
              </a:rPr>
              <a:t>の</a:t>
            </a:r>
            <a:r>
              <a:rPr kumimoji="1" lang="en-US" altLang="ja-JP" sz="3600" dirty="0">
                <a:solidFill>
                  <a:schemeClr val="bg1"/>
                </a:solidFill>
              </a:rPr>
              <a:t> </a:t>
            </a:r>
            <a:r>
              <a:rPr kumimoji="1" lang="ja-JP" altLang="en-US" sz="3600" dirty="0">
                <a:solidFill>
                  <a:schemeClr val="bg1"/>
                </a:solidFill>
              </a:rPr>
              <a:t>成</a:t>
            </a:r>
            <a:r>
              <a:rPr kumimoji="1" lang="en-US" altLang="ja-JP" sz="3600" dirty="0">
                <a:solidFill>
                  <a:schemeClr val="bg1"/>
                </a:solidFill>
              </a:rPr>
              <a:t> </a:t>
            </a:r>
            <a:r>
              <a:rPr kumimoji="1" lang="ja-JP" altLang="en-US" sz="3600" dirty="0">
                <a:solidFill>
                  <a:schemeClr val="bg1"/>
                </a:solidFill>
              </a:rPr>
              <a:t>分</a:t>
            </a:r>
          </a:p>
        </p:txBody>
      </p:sp>
      <p:graphicFrame>
        <p:nvGraphicFramePr>
          <p:cNvPr id="9" name="表 8"/>
          <p:cNvGraphicFramePr>
            <a:graphicFrameLocks noGrp="1"/>
          </p:cNvGraphicFramePr>
          <p:nvPr>
            <p:extLst>
              <p:ext uri="{D42A27DB-BD31-4B8C-83A1-F6EECF244321}">
                <p14:modId xmlns:p14="http://schemas.microsoft.com/office/powerpoint/2010/main" val="585518"/>
              </p:ext>
            </p:extLst>
          </p:nvPr>
        </p:nvGraphicFramePr>
        <p:xfrm>
          <a:off x="457200" y="1353638"/>
          <a:ext cx="8448697" cy="4297680"/>
        </p:xfrm>
        <a:graphic>
          <a:graphicData uri="http://schemas.openxmlformats.org/drawingml/2006/table">
            <a:tbl>
              <a:tblPr firstRow="1" bandRow="1">
                <a:tableStyleId>{5C22544A-7EE6-4342-B048-85BDC9FD1C3A}</a:tableStyleId>
              </a:tblPr>
              <a:tblGrid>
                <a:gridCol w="2351792">
                  <a:extLst>
                    <a:ext uri="{9D8B030D-6E8A-4147-A177-3AD203B41FA5}">
                      <a16:colId xmlns:a16="http://schemas.microsoft.com/office/drawing/2014/main" val="20000"/>
                    </a:ext>
                  </a:extLst>
                </a:gridCol>
                <a:gridCol w="885577">
                  <a:extLst>
                    <a:ext uri="{9D8B030D-6E8A-4147-A177-3AD203B41FA5}">
                      <a16:colId xmlns:a16="http://schemas.microsoft.com/office/drawing/2014/main" val="20001"/>
                    </a:ext>
                  </a:extLst>
                </a:gridCol>
                <a:gridCol w="2220418">
                  <a:extLst>
                    <a:ext uri="{9D8B030D-6E8A-4147-A177-3AD203B41FA5}">
                      <a16:colId xmlns:a16="http://schemas.microsoft.com/office/drawing/2014/main" val="20002"/>
                    </a:ext>
                  </a:extLst>
                </a:gridCol>
                <a:gridCol w="2990910">
                  <a:extLst>
                    <a:ext uri="{9D8B030D-6E8A-4147-A177-3AD203B41FA5}">
                      <a16:colId xmlns:a16="http://schemas.microsoft.com/office/drawing/2014/main" val="20003"/>
                    </a:ext>
                  </a:extLst>
                </a:gridCol>
              </a:tblGrid>
              <a:tr h="455818">
                <a:tc>
                  <a:txBody>
                    <a:bodyPr/>
                    <a:lstStyle/>
                    <a:p>
                      <a:r>
                        <a:rPr kumimoji="1" lang="ja-JP" altLang="en-US" sz="2400" dirty="0">
                          <a:latin typeface="+mn-ea"/>
                          <a:ea typeface="+mn-ea"/>
                        </a:rPr>
                        <a:t>人体の成分</a:t>
                      </a:r>
                    </a:p>
                  </a:txBody>
                  <a:tcPr/>
                </a:tc>
                <a:tc>
                  <a:txBody>
                    <a:bodyPr/>
                    <a:lstStyle/>
                    <a:p>
                      <a:r>
                        <a:rPr kumimoji="1" lang="ja-JP" altLang="en-US" sz="2400" dirty="0">
                          <a:latin typeface="+mn-ea"/>
                          <a:ea typeface="+mn-ea"/>
                        </a:rPr>
                        <a:t>％</a:t>
                      </a:r>
                    </a:p>
                  </a:txBody>
                  <a:tcPr/>
                </a:tc>
                <a:tc>
                  <a:txBody>
                    <a:bodyPr/>
                    <a:lstStyle/>
                    <a:p>
                      <a:r>
                        <a:rPr kumimoji="1" lang="ja-JP" altLang="en-US" sz="2400" dirty="0">
                          <a:latin typeface="+mn-ea"/>
                          <a:ea typeface="+mn-ea"/>
                        </a:rPr>
                        <a:t>元となる空気</a:t>
                      </a:r>
                      <a:endParaRPr kumimoji="1" lang="en-US" altLang="ja-JP" sz="2400" dirty="0">
                        <a:latin typeface="+mn-ea"/>
                        <a:ea typeface="+mn-ea"/>
                      </a:endParaRPr>
                    </a:p>
                    <a:p>
                      <a:r>
                        <a:rPr kumimoji="1" lang="ja-JP" altLang="en-US" sz="2400" dirty="0">
                          <a:latin typeface="+mn-ea"/>
                          <a:ea typeface="+mn-ea"/>
                        </a:rPr>
                        <a:t>の成分</a:t>
                      </a:r>
                    </a:p>
                  </a:txBody>
                  <a:tcPr/>
                </a:tc>
                <a:tc>
                  <a:txBody>
                    <a:bodyPr/>
                    <a:lstStyle/>
                    <a:p>
                      <a:r>
                        <a:rPr kumimoji="1" lang="ja-JP" altLang="en-US" sz="2400" dirty="0">
                          <a:latin typeface="+mn-ea"/>
                          <a:ea typeface="+mn-ea"/>
                        </a:rPr>
                        <a:t>経</a:t>
                      </a:r>
                      <a:r>
                        <a:rPr kumimoji="1" lang="en-US" altLang="ja-JP" sz="2400" dirty="0">
                          <a:latin typeface="+mn-ea"/>
                          <a:ea typeface="+mn-ea"/>
                        </a:rPr>
                        <a:t>      </a:t>
                      </a:r>
                      <a:r>
                        <a:rPr kumimoji="1" lang="ja-JP" altLang="en-US" sz="2400" dirty="0">
                          <a:latin typeface="+mn-ea"/>
                          <a:ea typeface="+mn-ea"/>
                        </a:rPr>
                        <a:t>由</a:t>
                      </a:r>
                    </a:p>
                  </a:txBody>
                  <a:tcPr/>
                </a:tc>
                <a:extLst>
                  <a:ext uri="{0D108BD9-81ED-4DB2-BD59-A6C34878D82A}">
                    <a16:rowId xmlns:a16="http://schemas.microsoft.com/office/drawing/2014/main" val="10000"/>
                  </a:ext>
                </a:extLst>
              </a:tr>
              <a:tr h="455818">
                <a:tc>
                  <a:txBody>
                    <a:bodyPr/>
                    <a:lstStyle/>
                    <a:p>
                      <a:r>
                        <a:rPr kumimoji="1" lang="ja-JP" altLang="en-US" sz="2400" dirty="0">
                          <a:latin typeface="+mn-ea"/>
                          <a:ea typeface="+mn-ea"/>
                        </a:rPr>
                        <a:t>水</a:t>
                      </a:r>
                    </a:p>
                  </a:txBody>
                  <a:tcPr/>
                </a:tc>
                <a:tc>
                  <a:txBody>
                    <a:bodyPr/>
                    <a:lstStyle/>
                    <a:p>
                      <a:r>
                        <a:rPr kumimoji="1" lang="en-US" altLang="ja-JP" sz="2400" dirty="0">
                          <a:latin typeface="+mn-ea"/>
                          <a:ea typeface="+mn-ea"/>
                        </a:rPr>
                        <a:t>55</a:t>
                      </a:r>
                      <a:endParaRPr kumimoji="1" lang="ja-JP" altLang="en-US" sz="2400" dirty="0">
                        <a:latin typeface="+mn-ea"/>
                        <a:ea typeface="+mn-ea"/>
                      </a:endParaRPr>
                    </a:p>
                  </a:txBody>
                  <a:tcPr/>
                </a:tc>
                <a:tc>
                  <a:txBody>
                    <a:bodyPr/>
                    <a:lstStyle/>
                    <a:p>
                      <a:r>
                        <a:rPr kumimoji="1" lang="ja-JP" altLang="en-US" sz="2400" dirty="0">
                          <a:latin typeface="+mn-ea"/>
                          <a:ea typeface="+mn-ea"/>
                        </a:rPr>
                        <a:t>水蒸気</a:t>
                      </a:r>
                    </a:p>
                  </a:txBody>
                  <a:tcPr/>
                </a:tc>
                <a:tc>
                  <a:txBody>
                    <a:bodyPr/>
                    <a:lstStyle/>
                    <a:p>
                      <a:r>
                        <a:rPr kumimoji="1" lang="ja-JP" altLang="en-US" sz="2400" dirty="0">
                          <a:latin typeface="+mn-ea"/>
                          <a:ea typeface="+mn-ea"/>
                        </a:rPr>
                        <a:t>河川、飲み水</a:t>
                      </a:r>
                    </a:p>
                  </a:txBody>
                  <a:tcPr/>
                </a:tc>
                <a:extLst>
                  <a:ext uri="{0D108BD9-81ED-4DB2-BD59-A6C34878D82A}">
                    <a16:rowId xmlns:a16="http://schemas.microsoft.com/office/drawing/2014/main" val="10001"/>
                  </a:ext>
                </a:extLst>
              </a:tr>
              <a:tr h="455818">
                <a:tc>
                  <a:txBody>
                    <a:bodyPr/>
                    <a:lstStyle/>
                    <a:p>
                      <a:r>
                        <a:rPr kumimoji="1" lang="ja-JP" altLang="en-US" sz="2400" dirty="0">
                          <a:latin typeface="+mn-ea"/>
                          <a:ea typeface="+mn-ea"/>
                        </a:rPr>
                        <a:t>たんぱく質</a:t>
                      </a:r>
                    </a:p>
                  </a:txBody>
                  <a:tcPr/>
                </a:tc>
                <a:tc>
                  <a:txBody>
                    <a:bodyPr/>
                    <a:lstStyle/>
                    <a:p>
                      <a:r>
                        <a:rPr kumimoji="1" lang="en-US" altLang="ja-JP" sz="2400" dirty="0">
                          <a:latin typeface="+mn-ea"/>
                          <a:ea typeface="+mn-ea"/>
                        </a:rPr>
                        <a:t>16</a:t>
                      </a:r>
                      <a:endParaRPr kumimoji="1" lang="ja-JP" altLang="en-US" sz="2400" dirty="0">
                        <a:latin typeface="+mn-ea"/>
                        <a:ea typeface="+mn-ea"/>
                      </a:endParaRPr>
                    </a:p>
                  </a:txBody>
                  <a:tcPr/>
                </a:tc>
                <a:tc>
                  <a:txBody>
                    <a:bodyPr/>
                    <a:lstStyle/>
                    <a:p>
                      <a:r>
                        <a:rPr kumimoji="1" lang="ja-JP" altLang="en-US" sz="2400" dirty="0">
                          <a:latin typeface="+mn-ea"/>
                          <a:ea typeface="+mn-ea"/>
                        </a:rPr>
                        <a:t>窒素、二酸化</a:t>
                      </a:r>
                      <a:endParaRPr kumimoji="1" lang="en-US" altLang="ja-JP" sz="2400" dirty="0">
                        <a:latin typeface="+mn-ea"/>
                        <a:ea typeface="+mn-ea"/>
                      </a:endParaRPr>
                    </a:p>
                    <a:p>
                      <a:r>
                        <a:rPr kumimoji="1" lang="ja-JP" altLang="en-US" sz="2400" dirty="0">
                          <a:latin typeface="+mn-ea"/>
                          <a:ea typeface="+mn-ea"/>
                        </a:rPr>
                        <a:t>炭素</a:t>
                      </a:r>
                    </a:p>
                  </a:txBody>
                  <a:tcPr/>
                </a:tc>
                <a:tc>
                  <a:txBody>
                    <a:bodyPr/>
                    <a:lstStyle/>
                    <a:p>
                      <a:r>
                        <a:rPr kumimoji="1" lang="ja-JP" altLang="en-US" sz="2400" dirty="0">
                          <a:latin typeface="+mn-ea"/>
                          <a:ea typeface="+mn-ea"/>
                        </a:rPr>
                        <a:t>アンモニア、硝酸塩、アミノ酸、グルコース</a:t>
                      </a:r>
                      <a:endParaRPr kumimoji="1" lang="en-US" altLang="ja-JP" sz="2400" dirty="0">
                        <a:latin typeface="+mn-ea"/>
                        <a:ea typeface="+mn-ea"/>
                      </a:endParaRPr>
                    </a:p>
                  </a:txBody>
                  <a:tcPr/>
                </a:tc>
                <a:extLst>
                  <a:ext uri="{0D108BD9-81ED-4DB2-BD59-A6C34878D82A}">
                    <a16:rowId xmlns:a16="http://schemas.microsoft.com/office/drawing/2014/main" val="10002"/>
                  </a:ext>
                </a:extLst>
              </a:tr>
              <a:tr h="455818">
                <a:tc>
                  <a:txBody>
                    <a:bodyPr/>
                    <a:lstStyle/>
                    <a:p>
                      <a:r>
                        <a:rPr kumimoji="1" lang="ja-JP" altLang="en-US" sz="2400" dirty="0">
                          <a:latin typeface="+mn-ea"/>
                          <a:ea typeface="+mn-ea"/>
                        </a:rPr>
                        <a:t>脂肪</a:t>
                      </a:r>
                    </a:p>
                  </a:txBody>
                  <a:tcPr/>
                </a:tc>
                <a:tc>
                  <a:txBody>
                    <a:bodyPr/>
                    <a:lstStyle/>
                    <a:p>
                      <a:r>
                        <a:rPr kumimoji="1" lang="en-US" altLang="ja-JP" sz="2400" dirty="0">
                          <a:latin typeface="+mn-ea"/>
                          <a:ea typeface="+mn-ea"/>
                        </a:rPr>
                        <a:t>18</a:t>
                      </a:r>
                      <a:endParaRPr kumimoji="1" lang="ja-JP" altLang="en-US" sz="2400" dirty="0">
                        <a:latin typeface="+mn-ea"/>
                        <a:ea typeface="+mn-ea"/>
                      </a:endParaRPr>
                    </a:p>
                  </a:txBody>
                  <a:tcPr/>
                </a:tc>
                <a:tc>
                  <a:txBody>
                    <a:bodyPr/>
                    <a:lstStyle/>
                    <a:p>
                      <a:r>
                        <a:rPr kumimoji="1" lang="ja-JP" altLang="en-US" sz="2400" dirty="0">
                          <a:latin typeface="+mn-ea"/>
                          <a:ea typeface="+mn-ea"/>
                        </a:rPr>
                        <a:t>二酸化炭素</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latin typeface="+mn-ea"/>
                          <a:ea typeface="+mn-ea"/>
                        </a:rPr>
                        <a:t>植物の光合成</a:t>
                      </a:r>
                    </a:p>
                  </a:txBody>
                  <a:tcPr/>
                </a:tc>
                <a:extLst>
                  <a:ext uri="{0D108BD9-81ED-4DB2-BD59-A6C34878D82A}">
                    <a16:rowId xmlns:a16="http://schemas.microsoft.com/office/drawing/2014/main" val="10003"/>
                  </a:ext>
                </a:extLst>
              </a:tr>
              <a:tr h="455818">
                <a:tc>
                  <a:txBody>
                    <a:bodyPr/>
                    <a:lstStyle/>
                    <a:p>
                      <a:r>
                        <a:rPr kumimoji="1" lang="ja-JP" altLang="en-US" sz="2400" dirty="0">
                          <a:latin typeface="+mn-ea"/>
                          <a:ea typeface="+mn-ea"/>
                        </a:rPr>
                        <a:t>核酸（</a:t>
                      </a:r>
                      <a:r>
                        <a:rPr kumimoji="1" lang="en-US" altLang="ja-JP" sz="2400" dirty="0">
                          <a:latin typeface="+mn-ea"/>
                          <a:ea typeface="+mn-ea"/>
                        </a:rPr>
                        <a:t>DNA</a:t>
                      </a:r>
                      <a:r>
                        <a:rPr kumimoji="1" lang="ja-JP" altLang="en-US" sz="2400" dirty="0">
                          <a:latin typeface="+mn-ea"/>
                          <a:ea typeface="+mn-ea"/>
                        </a:rPr>
                        <a:t>など）</a:t>
                      </a:r>
                    </a:p>
                  </a:txBody>
                  <a:tcPr/>
                </a:tc>
                <a:tc>
                  <a:txBody>
                    <a:bodyPr/>
                    <a:lstStyle/>
                    <a:p>
                      <a:r>
                        <a:rPr kumimoji="1" lang="ja-JP" altLang="en-US" sz="2400" dirty="0">
                          <a:latin typeface="+mn-ea"/>
                          <a:ea typeface="+mn-ea"/>
                        </a:rPr>
                        <a:t>　</a:t>
                      </a:r>
                      <a:r>
                        <a:rPr kumimoji="1" lang="en-US" altLang="ja-JP" sz="2400" dirty="0">
                          <a:latin typeface="+mn-ea"/>
                          <a:ea typeface="+mn-ea"/>
                        </a:rPr>
                        <a:t>5.5</a:t>
                      </a:r>
                      <a:endParaRPr kumimoji="1" lang="ja-JP" altLang="en-US" sz="2400" dirty="0">
                        <a:latin typeface="+mn-ea"/>
                        <a:ea typeface="+mn-ea"/>
                      </a:endParaRPr>
                    </a:p>
                  </a:txBody>
                  <a:tcPr/>
                </a:tc>
                <a:tc>
                  <a:txBody>
                    <a:bodyPr/>
                    <a:lstStyle/>
                    <a:p>
                      <a:r>
                        <a:rPr kumimoji="1" lang="ja-JP" altLang="en-US" sz="2400" dirty="0">
                          <a:latin typeface="+mn-ea"/>
                          <a:ea typeface="+mn-ea"/>
                        </a:rPr>
                        <a:t>窒素</a:t>
                      </a:r>
                    </a:p>
                  </a:txBody>
                  <a:tcPr/>
                </a:tc>
                <a:tc>
                  <a:txBody>
                    <a:bodyPr/>
                    <a:lstStyle/>
                    <a:p>
                      <a:r>
                        <a:rPr kumimoji="1" lang="ja-JP" altLang="en-US" sz="2400" dirty="0">
                          <a:latin typeface="+mn-ea"/>
                          <a:ea typeface="+mn-ea"/>
                        </a:rPr>
                        <a:t>アンモニア、アミノ酸、</a:t>
                      </a:r>
                    </a:p>
                  </a:txBody>
                  <a:tcPr/>
                </a:tc>
                <a:extLst>
                  <a:ext uri="{0D108BD9-81ED-4DB2-BD59-A6C34878D82A}">
                    <a16:rowId xmlns:a16="http://schemas.microsoft.com/office/drawing/2014/main" val="10004"/>
                  </a:ext>
                </a:extLst>
              </a:tr>
              <a:tr h="455818">
                <a:tc>
                  <a:txBody>
                    <a:bodyPr/>
                    <a:lstStyle/>
                    <a:p>
                      <a:r>
                        <a:rPr kumimoji="1" lang="ja-JP" altLang="en-US" sz="2400" dirty="0">
                          <a:latin typeface="+mn-ea"/>
                          <a:ea typeface="+mn-ea"/>
                        </a:rPr>
                        <a:t>無機塩</a:t>
                      </a:r>
                      <a:endParaRPr kumimoji="1" lang="en-US" altLang="ja-JP" sz="2400" dirty="0">
                        <a:latin typeface="+mn-ea"/>
                        <a:ea typeface="+mn-ea"/>
                      </a:endParaRPr>
                    </a:p>
                    <a:p>
                      <a:r>
                        <a:rPr kumimoji="1" lang="ja-JP" altLang="en-US" sz="2400" dirty="0">
                          <a:latin typeface="+mn-ea"/>
                          <a:ea typeface="+mn-ea"/>
                        </a:rPr>
                        <a:t>（ミネラル）</a:t>
                      </a:r>
                    </a:p>
                  </a:txBody>
                  <a:tcPr/>
                </a:tc>
                <a:tc>
                  <a:txBody>
                    <a:bodyPr/>
                    <a:lstStyle/>
                    <a:p>
                      <a:r>
                        <a:rPr kumimoji="1" lang="ja-JP" altLang="en-US" sz="2400" dirty="0">
                          <a:latin typeface="+mn-ea"/>
                          <a:ea typeface="+mn-ea"/>
                        </a:rPr>
                        <a:t>　</a:t>
                      </a:r>
                      <a:r>
                        <a:rPr kumimoji="1" lang="en-US" altLang="ja-JP" sz="2400" dirty="0">
                          <a:latin typeface="+mn-ea"/>
                          <a:ea typeface="+mn-ea"/>
                        </a:rPr>
                        <a:t>4</a:t>
                      </a:r>
                      <a:endParaRPr kumimoji="1" lang="ja-JP" altLang="en-US" sz="2400" dirty="0">
                        <a:latin typeface="+mn-ea"/>
                        <a:ea typeface="+mn-ea"/>
                      </a:endParaRPr>
                    </a:p>
                  </a:txBody>
                  <a:tcPr/>
                </a:tc>
                <a:tc>
                  <a:txBody>
                    <a:bodyPr/>
                    <a:lstStyle/>
                    <a:p>
                      <a:r>
                        <a:rPr kumimoji="1" lang="ja-JP" altLang="en-US" sz="2400" dirty="0">
                          <a:latin typeface="+mn-ea"/>
                          <a:ea typeface="+mn-ea"/>
                        </a:rPr>
                        <a:t>ナシ</a:t>
                      </a:r>
                    </a:p>
                  </a:txBody>
                  <a:tcPr/>
                </a:tc>
                <a:tc>
                  <a:txBody>
                    <a:bodyPr/>
                    <a:lstStyle/>
                    <a:p>
                      <a:r>
                        <a:rPr kumimoji="1" lang="ja-JP" altLang="en-US" sz="2400" dirty="0">
                          <a:latin typeface="+mn-ea"/>
                          <a:ea typeface="+mn-ea"/>
                        </a:rPr>
                        <a:t>（骨や歯）</a:t>
                      </a:r>
                    </a:p>
                  </a:txBody>
                  <a:tcPr/>
                </a:tc>
                <a:extLst>
                  <a:ext uri="{0D108BD9-81ED-4DB2-BD59-A6C34878D82A}">
                    <a16:rowId xmlns:a16="http://schemas.microsoft.com/office/drawing/2014/main" val="10005"/>
                  </a:ext>
                </a:extLst>
              </a:tr>
              <a:tr h="455818">
                <a:tc>
                  <a:txBody>
                    <a:bodyPr/>
                    <a:lstStyle/>
                    <a:p>
                      <a:r>
                        <a:rPr kumimoji="1" lang="ja-JP" altLang="en-US" sz="2400" dirty="0">
                          <a:latin typeface="+mn-ea"/>
                          <a:ea typeface="+mn-ea"/>
                        </a:rPr>
                        <a:t>糖質（炭水化物）</a:t>
                      </a:r>
                    </a:p>
                  </a:txBody>
                  <a:tcPr/>
                </a:tc>
                <a:tc>
                  <a:txBody>
                    <a:bodyPr/>
                    <a:lstStyle/>
                    <a:p>
                      <a:r>
                        <a:rPr kumimoji="1" lang="ja-JP" altLang="en-US" sz="2400" dirty="0">
                          <a:latin typeface="+mn-ea"/>
                          <a:ea typeface="+mn-ea"/>
                        </a:rPr>
                        <a:t>　</a:t>
                      </a:r>
                      <a:r>
                        <a:rPr kumimoji="1" lang="en-US" altLang="ja-JP" sz="2400" dirty="0">
                          <a:latin typeface="+mn-ea"/>
                          <a:ea typeface="+mn-ea"/>
                        </a:rPr>
                        <a:t>1.5</a:t>
                      </a:r>
                      <a:endParaRPr kumimoji="1" lang="ja-JP" altLang="en-US" sz="2400" dirty="0">
                        <a:latin typeface="+mn-ea"/>
                        <a:ea typeface="+mn-ea"/>
                      </a:endParaRPr>
                    </a:p>
                  </a:txBody>
                  <a:tcPr/>
                </a:tc>
                <a:tc>
                  <a:txBody>
                    <a:bodyPr/>
                    <a:lstStyle/>
                    <a:p>
                      <a:r>
                        <a:rPr kumimoji="1" lang="ja-JP" altLang="en-US" sz="2400" dirty="0">
                          <a:latin typeface="+mn-ea"/>
                          <a:ea typeface="+mn-ea"/>
                        </a:rPr>
                        <a:t>二酸化炭素</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latin typeface="+mn-ea"/>
                          <a:ea typeface="+mn-ea"/>
                        </a:rPr>
                        <a:t>植物の光合成</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1404633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89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77920"/>
          </a:xfrm>
        </p:spPr>
        <p:txBody>
          <a:bodyPr/>
          <a:lstStyle/>
          <a:p>
            <a:r>
              <a:rPr lang="en-US" altLang="en-US" dirty="0">
                <a:solidFill>
                  <a:srgbClr val="FFFFFF"/>
                </a:solidFill>
              </a:rPr>
              <a:t>後</a:t>
            </a:r>
            <a:r>
              <a:rPr lang="ja-JP" altLang="en-US" dirty="0">
                <a:solidFill>
                  <a:srgbClr val="FFFFFF"/>
                </a:solidFill>
              </a:rPr>
              <a:t>　</a:t>
            </a:r>
            <a:r>
              <a:rPr lang="en-US" altLang="en-US" dirty="0">
                <a:solidFill>
                  <a:srgbClr val="FFFFFF"/>
                </a:solidFill>
              </a:rPr>
              <a:t>記</a:t>
            </a:r>
            <a:endParaRPr kumimoji="1" lang="ja-JP" altLang="en-US" dirty="0">
              <a:solidFill>
                <a:srgbClr val="FFFFFF"/>
              </a:solidFill>
            </a:endParaRPr>
          </a:p>
        </p:txBody>
      </p:sp>
      <p:sp>
        <p:nvSpPr>
          <p:cNvPr id="3" name="コンテンツ プレースホルダー 2"/>
          <p:cNvSpPr>
            <a:spLocks noGrp="1"/>
          </p:cNvSpPr>
          <p:nvPr>
            <p:ph idx="1"/>
          </p:nvPr>
        </p:nvSpPr>
        <p:spPr>
          <a:xfrm>
            <a:off x="457200" y="1604310"/>
            <a:ext cx="8229600" cy="1871691"/>
          </a:xfrm>
        </p:spPr>
        <p:txBody>
          <a:bodyPr/>
          <a:lstStyle/>
          <a:p>
            <a:pPr marL="0" indent="0">
              <a:lnSpc>
                <a:spcPct val="120000"/>
              </a:lnSpc>
              <a:buNone/>
            </a:pPr>
            <a:r>
              <a:rPr lang="ja-JP" altLang="en-US" dirty="0">
                <a:latin typeface="+mn-ea"/>
              </a:rPr>
              <a:t>・この</a:t>
            </a:r>
            <a:r>
              <a:rPr lang="en-US" altLang="ja-JP" dirty="0" err="1">
                <a:latin typeface="+mn-ea"/>
              </a:rPr>
              <a:t>pptx</a:t>
            </a:r>
            <a:r>
              <a:rPr lang="ja-JP" altLang="en-US" dirty="0">
                <a:latin typeface="+mn-ea"/>
              </a:rPr>
              <a:t>は</a:t>
            </a:r>
            <a:r>
              <a:rPr lang="en-US" altLang="ja-JP" dirty="0">
                <a:latin typeface="+mn-ea"/>
              </a:rPr>
              <a:t>Ver. 1</a:t>
            </a:r>
            <a:r>
              <a:rPr lang="ja-JP" altLang="en-US" dirty="0">
                <a:latin typeface="+mn-ea"/>
              </a:rPr>
              <a:t>で、２時間の話に対応します。短縮版</a:t>
            </a:r>
            <a:r>
              <a:rPr lang="en-US" altLang="ja-JP" dirty="0">
                <a:latin typeface="+mn-ea"/>
              </a:rPr>
              <a:t>Ver. 2</a:t>
            </a:r>
            <a:r>
              <a:rPr lang="ja-JP" altLang="en-US" dirty="0">
                <a:latin typeface="+mn-ea"/>
              </a:rPr>
              <a:t>を準備中です。</a:t>
            </a:r>
            <a:endParaRPr lang="en-US" altLang="ja-JP" dirty="0">
              <a:latin typeface="+mn-ea"/>
            </a:endParaRPr>
          </a:p>
          <a:p>
            <a:pPr marL="0" indent="0">
              <a:lnSpc>
                <a:spcPct val="120000"/>
              </a:lnSpc>
              <a:buNone/>
            </a:pPr>
            <a:endParaRPr lang="en-US" altLang="ja-JP" dirty="0">
              <a:latin typeface="+mn-ea"/>
            </a:endParaRPr>
          </a:p>
          <a:p>
            <a:pPr marL="0" indent="0">
              <a:lnSpc>
                <a:spcPct val="120000"/>
              </a:lnSpc>
              <a:buNone/>
            </a:pPr>
            <a:r>
              <a:rPr lang="ja-JP" altLang="en-US" dirty="0">
                <a:latin typeface="+mn-ea"/>
              </a:rPr>
              <a:t>・版権の切れた書籍及び</a:t>
            </a:r>
            <a:r>
              <a:rPr lang="en-US" altLang="ja-JP" dirty="0">
                <a:latin typeface="+mn-ea"/>
              </a:rPr>
              <a:t>Wikipedia</a:t>
            </a:r>
            <a:r>
              <a:rPr lang="ja-JP" altLang="en-US" dirty="0">
                <a:latin typeface="+mn-ea"/>
              </a:rPr>
              <a:t>のパブリク　ドメインの写真、図版を使わせていただきました。</a:t>
            </a:r>
            <a:endParaRPr kumimoji="1" lang="en-US" altLang="ja-JP" dirty="0">
              <a:latin typeface="+mn-ea"/>
            </a:endParaRPr>
          </a:p>
          <a:p>
            <a:pPr>
              <a:lnSpc>
                <a:spcPct val="120000"/>
              </a:lnSpc>
            </a:pPr>
            <a:endParaRPr lang="en-US" altLang="ja-JP" dirty="0"/>
          </a:p>
        </p:txBody>
      </p:sp>
    </p:spTree>
    <p:extLst>
      <p:ext uri="{BB962C8B-B14F-4D97-AF65-F5344CB8AC3E}">
        <p14:creationId xmlns:p14="http://schemas.microsoft.com/office/powerpoint/2010/main" val="429219168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0488"/>
            <a:ext cx="6950075" cy="1143000"/>
          </a:xfrm>
        </p:spPr>
        <p:txBody>
          <a:bodyPr rtlCol="0">
            <a:normAutofit/>
          </a:bodyPr>
          <a:lstStyle/>
          <a:p>
            <a:pPr algn="l" fontAlgn="auto">
              <a:spcAft>
                <a:spcPts val="0"/>
              </a:spcAft>
              <a:defRPr/>
            </a:pPr>
            <a:r>
              <a:rPr lang="en-US" altLang="ja-JP" dirty="0">
                <a:cs typeface="+mj-cs"/>
              </a:rPr>
              <a:t>   </a:t>
            </a:r>
            <a:r>
              <a:rPr lang="en-US" altLang="ja-JP" sz="4000" dirty="0">
                <a:cs typeface="+mj-cs"/>
              </a:rPr>
              <a:t> </a:t>
            </a:r>
            <a:r>
              <a:rPr lang="ja-JP" altLang="en-US" sz="4000" dirty="0">
                <a:solidFill>
                  <a:srgbClr val="FFFFFF"/>
                </a:solidFill>
                <a:cs typeface="+mj-cs"/>
              </a:rPr>
              <a:t>出発点</a:t>
            </a:r>
            <a:r>
              <a:rPr lang="en-US" altLang="ja-JP" sz="4000" dirty="0">
                <a:solidFill>
                  <a:srgbClr val="FFFFFF"/>
                </a:solidFill>
                <a:cs typeface="+mj-cs"/>
              </a:rPr>
              <a:t>  </a:t>
            </a:r>
            <a:r>
              <a:rPr lang="ja-JP" altLang="ja-JP" sz="2800" dirty="0">
                <a:solidFill>
                  <a:srgbClr val="FFFFFF"/>
                </a:solidFill>
                <a:latin typeface="+mj-ea"/>
                <a:cs typeface="+mj-cs"/>
              </a:rPr>
              <a:t>紀元前</a:t>
            </a:r>
            <a:r>
              <a:rPr lang="en-US" altLang="ja-JP" sz="2800" dirty="0">
                <a:solidFill>
                  <a:srgbClr val="FFFFFF"/>
                </a:solidFill>
                <a:latin typeface="+mj-ea"/>
                <a:cs typeface="+mj-cs"/>
              </a:rPr>
              <a:t>44</a:t>
            </a:r>
            <a:r>
              <a:rPr lang="ja-JP" altLang="ja-JP" sz="2800" dirty="0">
                <a:solidFill>
                  <a:srgbClr val="FFFFFF"/>
                </a:solidFill>
                <a:latin typeface="+mj-ea"/>
                <a:cs typeface="+mj-cs"/>
              </a:rPr>
              <a:t>年</a:t>
            </a:r>
            <a:r>
              <a:rPr lang="en-US" altLang="ja-JP" sz="2800" dirty="0">
                <a:solidFill>
                  <a:srgbClr val="FFFFFF"/>
                </a:solidFill>
                <a:latin typeface="+mj-ea"/>
                <a:cs typeface="+mj-cs"/>
              </a:rPr>
              <a:t>3</a:t>
            </a:r>
            <a:r>
              <a:rPr lang="ja-JP" altLang="ja-JP" sz="2800" dirty="0">
                <a:solidFill>
                  <a:srgbClr val="FFFFFF"/>
                </a:solidFill>
                <a:latin typeface="+mj-ea"/>
                <a:cs typeface="+mj-cs"/>
              </a:rPr>
              <a:t>月</a:t>
            </a:r>
            <a:r>
              <a:rPr lang="en-US" altLang="ja-JP" sz="2800" dirty="0">
                <a:solidFill>
                  <a:srgbClr val="FFFFFF"/>
                </a:solidFill>
                <a:latin typeface="+mj-ea"/>
                <a:cs typeface="+mj-cs"/>
              </a:rPr>
              <a:t>15</a:t>
            </a:r>
            <a:r>
              <a:rPr lang="ja-JP" altLang="ja-JP" sz="2800" dirty="0">
                <a:solidFill>
                  <a:srgbClr val="FFFFFF"/>
                </a:solidFill>
                <a:cs typeface="+mj-cs"/>
              </a:rPr>
              <a:t>日 </a:t>
            </a:r>
            <a:br>
              <a:rPr lang="ja-JP" altLang="en-US" sz="2200" dirty="0">
                <a:solidFill>
                  <a:srgbClr val="FFFFFF"/>
                </a:solidFill>
                <a:cs typeface="+mj-cs"/>
              </a:rPr>
            </a:br>
            <a:endParaRPr lang="ja-JP" altLang="en-US" sz="2200" dirty="0">
              <a:solidFill>
                <a:srgbClr val="FFFFFF"/>
              </a:solidFill>
              <a:cs typeface="+mj-cs"/>
            </a:endParaRPr>
          </a:p>
        </p:txBody>
      </p:sp>
      <p:graphicFrame>
        <p:nvGraphicFramePr>
          <p:cNvPr id="24579" name="オブジェクト 3"/>
          <p:cNvGraphicFramePr>
            <a:graphicFrameLocks noChangeAspect="1"/>
          </p:cNvGraphicFramePr>
          <p:nvPr/>
        </p:nvGraphicFramePr>
        <p:xfrm>
          <a:off x="228600" y="1233488"/>
          <a:ext cx="7507288" cy="4592637"/>
        </p:xfrm>
        <a:graphic>
          <a:graphicData uri="http://schemas.openxmlformats.org/presentationml/2006/ole">
            <mc:AlternateContent xmlns:mc="http://schemas.openxmlformats.org/markup-compatibility/2006">
              <mc:Choice xmlns:v="urn:schemas-microsoft-com:vml" Requires="v">
                <p:oleObj spid="_x0000_s24658" name="文書" r:id="rId4" imgW="5397301" imgH="3301878" progId="Word.Document.12">
                  <p:embed/>
                </p:oleObj>
              </mc:Choice>
              <mc:Fallback>
                <p:oleObj name="文書" r:id="rId4" imgW="5397301" imgH="3301878" progId="Word.Document.12">
                  <p:embed/>
                  <p:pic>
                    <p:nvPicPr>
                      <p:cNvPr id="0" name="オブジェクト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33488"/>
                        <a:ext cx="7507288" cy="459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458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3763" y="0"/>
            <a:ext cx="1900237"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円形吹き出し 8"/>
          <p:cNvSpPr/>
          <p:nvPr/>
        </p:nvSpPr>
        <p:spPr>
          <a:xfrm>
            <a:off x="2357438" y="2697163"/>
            <a:ext cx="2681287" cy="1036637"/>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dirty="0"/>
              <a:t>「ブルト</a:t>
            </a:r>
            <a:r>
              <a:rPr lang="ja-JP" altLang="en-US" baseline="-25000" dirty="0"/>
              <a:t>ウ</a:t>
            </a:r>
            <a:r>
              <a:rPr lang="ja-JP" altLang="en-US" dirty="0"/>
              <a:t>ス</a:t>
            </a:r>
            <a:endParaRPr lang="en-US" altLang="ja-JP" dirty="0"/>
          </a:p>
          <a:p>
            <a:pPr algn="ctr" fontAlgn="auto">
              <a:spcBef>
                <a:spcPts val="0"/>
              </a:spcBef>
              <a:spcAft>
                <a:spcPts val="0"/>
              </a:spcAft>
              <a:defRPr/>
            </a:pPr>
            <a:r>
              <a:rPr lang="ja-JP" altLang="en-US" dirty="0"/>
              <a:t>おまえもか</a:t>
            </a:r>
            <a:r>
              <a:rPr lang="en-US" altLang="ja-JP" dirty="0"/>
              <a:t>!</a:t>
            </a:r>
            <a:r>
              <a:rPr lang="ja-JP" altLang="en-US" dirty="0"/>
              <a:t>」</a:t>
            </a:r>
            <a:endParaRPr lang="en-US" altLang="ja-JP" dirty="0"/>
          </a:p>
          <a:p>
            <a:pPr algn="ctr" fontAlgn="auto">
              <a:spcBef>
                <a:spcPts val="0"/>
              </a:spcBef>
              <a:spcAft>
                <a:spcPts val="0"/>
              </a:spcAft>
              <a:defRPr/>
            </a:pPr>
            <a:r>
              <a:rPr lang="en-US" altLang="ja-JP" dirty="0"/>
              <a:t>→</a:t>
            </a:r>
            <a:r>
              <a:rPr lang="ja-JP" altLang="en-US" dirty="0"/>
              <a:t>最後の吐息</a:t>
            </a:r>
          </a:p>
        </p:txBody>
      </p:sp>
      <p:sp>
        <p:nvSpPr>
          <p:cNvPr id="24582" name="テキスト ボックス 2"/>
          <p:cNvSpPr txBox="1">
            <a:spLocks noChangeArrowheads="1"/>
          </p:cNvSpPr>
          <p:nvPr/>
        </p:nvSpPr>
        <p:spPr bwMode="auto">
          <a:xfrm>
            <a:off x="7823200" y="2554288"/>
            <a:ext cx="841375"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nSpc>
                <a:spcPct val="120000"/>
              </a:lnSpc>
            </a:pPr>
            <a:r>
              <a:rPr lang="ja-JP" altLang="en-US" sz="1800"/>
              <a:t>ガイウス・ユリウス・カエサル</a:t>
            </a:r>
            <a:endParaRPr lang="en-US" altLang="ja-JP" sz="1800"/>
          </a:p>
          <a:p>
            <a:pPr>
              <a:lnSpc>
                <a:spcPct val="120000"/>
              </a:lnSpc>
            </a:pPr>
            <a:r>
              <a:rPr lang="ja-JP" altLang="en-US" sz="1800"/>
              <a:t>（ジュリアス・シーザー）</a:t>
            </a:r>
            <a:r>
              <a:rPr lang="ja-JP" sz="1800"/>
              <a:t> </a:t>
            </a:r>
            <a:r>
              <a:rPr lang="ja-JP" altLang="en-US" sz="1800"/>
              <a:t>刺殺さる　</a:t>
            </a:r>
          </a:p>
        </p:txBody>
      </p:sp>
      <p:sp>
        <p:nvSpPr>
          <p:cNvPr id="24583" name="テキスト ボックス 2"/>
          <p:cNvSpPr txBox="1">
            <a:spLocks noChangeArrowheads="1"/>
          </p:cNvSpPr>
          <p:nvPr/>
        </p:nvSpPr>
        <p:spPr bwMode="auto">
          <a:xfrm>
            <a:off x="228600" y="5348288"/>
            <a:ext cx="3889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　　　　　　　　　　　　　　　　　　　　　　　　　　　　　　　　　　　　　　　　　　</a:t>
            </a:r>
          </a:p>
        </p:txBody>
      </p:sp>
      <p:sp>
        <p:nvSpPr>
          <p:cNvPr id="24584" name="テキスト ボックス 3"/>
          <p:cNvSpPr txBox="1">
            <a:spLocks noChangeArrowheads="1"/>
          </p:cNvSpPr>
          <p:nvPr/>
        </p:nvSpPr>
        <p:spPr bwMode="auto">
          <a:xfrm>
            <a:off x="228600" y="5532438"/>
            <a:ext cx="6738938"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　　　　　　　　　　　　　　　　　　　　　　　　　　　　　　　　　　　　　　　　</a:t>
            </a:r>
          </a:p>
        </p:txBody>
      </p:sp>
      <p:sp>
        <p:nvSpPr>
          <p:cNvPr id="14341" name="テキスト ボックス 2"/>
          <p:cNvSpPr txBox="1">
            <a:spLocks noChangeArrowheads="1"/>
          </p:cNvSpPr>
          <p:nvPr/>
        </p:nvSpPr>
        <p:spPr bwMode="auto">
          <a:xfrm>
            <a:off x="457200" y="5929313"/>
            <a:ext cx="79089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a:t>“最後の吐息”の中には、数多くの分子が含まれていた。</a:t>
            </a:r>
            <a:r>
              <a:rPr lang="en-US" altLang="ja-JP"/>
              <a:t> </a:t>
            </a:r>
          </a:p>
          <a:p>
            <a:r>
              <a:rPr lang="ja-JP" altLang="en-US"/>
              <a:t>今私たちが息を吸うたびに、その内の１</a:t>
            </a:r>
            <a:r>
              <a:rPr lang="en-US" altLang="ja-JP"/>
              <a:t>〜</a:t>
            </a:r>
            <a:r>
              <a:rPr lang="ja-JP" altLang="en-US"/>
              <a:t>２個が入っている。</a:t>
            </a:r>
            <a:endParaRPr lang="en-US" altLang="ja-JP"/>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3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334231"/>
            <a:ext cx="9144000" cy="1223963"/>
          </a:xfrm>
        </p:spPr>
        <p:txBody>
          <a:bodyPr/>
          <a:lstStyle/>
          <a:p>
            <a:pPr>
              <a:defRPr/>
            </a:pPr>
            <a:r>
              <a:rPr lang="ja-JP" altLang="en-US" sz="3600" dirty="0">
                <a:solidFill>
                  <a:srgbClr val="FFFFFF"/>
                </a:solidFill>
                <a:latin typeface="+mj-ea"/>
              </a:rPr>
              <a:t>カエサルの最後の吐息の中の分子が</a:t>
            </a:r>
            <a:br>
              <a:rPr lang="en-US" altLang="ja-JP" sz="3600" dirty="0">
                <a:solidFill>
                  <a:srgbClr val="FFFFFF"/>
                </a:solidFill>
                <a:latin typeface="+mj-ea"/>
              </a:rPr>
            </a:br>
            <a:r>
              <a:rPr lang="ja-JP" altLang="en-US" sz="3600" dirty="0">
                <a:solidFill>
                  <a:srgbClr val="FFFFFF"/>
                </a:solidFill>
                <a:latin typeface="+mj-ea"/>
              </a:rPr>
              <a:t>私たちの吸う息の中に見つかるための</a:t>
            </a:r>
            <a:br>
              <a:rPr lang="en-US" altLang="ja-JP" sz="3600" dirty="0">
                <a:solidFill>
                  <a:srgbClr val="FFFFFF"/>
                </a:solidFill>
                <a:latin typeface="+mj-ea"/>
              </a:rPr>
            </a:br>
            <a:r>
              <a:rPr lang="ja-JP" altLang="en-US" sz="3600" dirty="0">
                <a:solidFill>
                  <a:srgbClr val="FFFFFF"/>
                </a:solidFill>
                <a:latin typeface="+mj-ea"/>
              </a:rPr>
              <a:t>三つの条件</a:t>
            </a:r>
          </a:p>
        </p:txBody>
      </p:sp>
      <p:sp>
        <p:nvSpPr>
          <p:cNvPr id="3" name="コンテンツ プレースホルダー 2"/>
          <p:cNvSpPr>
            <a:spLocks noGrp="1"/>
          </p:cNvSpPr>
          <p:nvPr>
            <p:ph idx="1"/>
          </p:nvPr>
        </p:nvSpPr>
        <p:spPr>
          <a:xfrm>
            <a:off x="457200" y="2333048"/>
            <a:ext cx="8229600" cy="3933783"/>
          </a:xfrm>
        </p:spPr>
        <p:txBody>
          <a:bodyPr/>
          <a:lstStyle/>
          <a:p>
            <a:pPr marL="0" indent="0">
              <a:buFont typeface="Arial" charset="0"/>
              <a:buNone/>
              <a:defRPr/>
            </a:pPr>
            <a:r>
              <a:rPr lang="ja-JP" altLang="en-US" dirty="0"/>
              <a:t>1)</a:t>
            </a:r>
            <a:r>
              <a:rPr lang="en-US" altLang="ja-JP" dirty="0"/>
              <a:t> </a:t>
            </a:r>
            <a:r>
              <a:rPr lang="ja-JP" altLang="en-US" dirty="0"/>
              <a:t>分子が大気中を十分な速さで動き回り、</a:t>
            </a:r>
            <a:endParaRPr lang="en-US" altLang="ja-JP" dirty="0"/>
          </a:p>
          <a:p>
            <a:pPr marL="0" indent="0">
              <a:lnSpc>
                <a:spcPct val="80000"/>
              </a:lnSpc>
              <a:buFont typeface="Arial" charset="0"/>
              <a:buNone/>
              <a:defRPr/>
            </a:pPr>
            <a:r>
              <a:rPr lang="ja-JP" altLang="ja-JP" dirty="0"/>
              <a:t>　</a:t>
            </a:r>
            <a:r>
              <a:rPr lang="ja-JP" altLang="en-US" dirty="0"/>
              <a:t>　</a:t>
            </a:r>
            <a:r>
              <a:rPr lang="en-US" altLang="ja-JP" dirty="0"/>
              <a:t>2000</a:t>
            </a:r>
            <a:r>
              <a:rPr lang="ja-JP" altLang="en-US" dirty="0"/>
              <a:t>年経てばよく混じり合っていること。</a:t>
            </a:r>
            <a:endParaRPr lang="en-US" altLang="ja-JP" dirty="0"/>
          </a:p>
          <a:p>
            <a:pPr marL="0" indent="0">
              <a:lnSpc>
                <a:spcPct val="110000"/>
              </a:lnSpc>
              <a:buFont typeface="Arial" charset="0"/>
              <a:buNone/>
              <a:defRPr/>
            </a:pPr>
            <a:r>
              <a:rPr lang="en-US" altLang="en-US" dirty="0"/>
              <a:t>2</a:t>
            </a:r>
            <a:r>
              <a:rPr lang="ja-JP" altLang="en-US" dirty="0"/>
              <a:t>）</a:t>
            </a:r>
            <a:r>
              <a:rPr lang="en-US" altLang="ja-JP" dirty="0"/>
              <a:t> </a:t>
            </a:r>
            <a:r>
              <a:rPr lang="ja-JP" altLang="en-US" dirty="0">
                <a:latin typeface="+mj-ea"/>
              </a:rPr>
              <a:t>カエサル分子の</a:t>
            </a:r>
            <a:r>
              <a:rPr lang="ja-JP" altLang="en-US" dirty="0"/>
              <a:t>大気中の濃度（密度）が、</a:t>
            </a:r>
            <a:endParaRPr lang="en-US" altLang="ja-JP" dirty="0"/>
          </a:p>
          <a:p>
            <a:pPr marL="0" indent="0">
              <a:lnSpc>
                <a:spcPct val="80000"/>
              </a:lnSpc>
              <a:buFont typeface="Arial" charset="0"/>
              <a:buNone/>
              <a:defRPr/>
            </a:pPr>
            <a:r>
              <a:rPr lang="ja-JP" altLang="ja-JP" dirty="0"/>
              <a:t>　</a:t>
            </a:r>
            <a:r>
              <a:rPr lang="ja-JP" altLang="en-US" dirty="0"/>
              <a:t>　私たちの一吸気に</a:t>
            </a:r>
            <a:r>
              <a:rPr lang="en-US" altLang="ja-JP" dirty="0"/>
              <a:t>1〜2</a:t>
            </a:r>
            <a:r>
              <a:rPr lang="ja-JP" altLang="en-US" dirty="0"/>
              <a:t>個は入るほどの大き　</a:t>
            </a:r>
            <a:endParaRPr lang="en-US" altLang="ja-JP" dirty="0"/>
          </a:p>
          <a:p>
            <a:pPr marL="0" indent="0">
              <a:lnSpc>
                <a:spcPct val="80000"/>
              </a:lnSpc>
              <a:buFont typeface="Arial" charset="0"/>
              <a:buNone/>
              <a:defRPr/>
            </a:pPr>
            <a:r>
              <a:rPr lang="ja-JP" altLang="ja-JP" dirty="0"/>
              <a:t>　</a:t>
            </a:r>
            <a:r>
              <a:rPr lang="ja-JP" altLang="en-US" dirty="0"/>
              <a:t>　さを持つこと</a:t>
            </a:r>
            <a:r>
              <a:rPr lang="en-US" altLang="en-US" dirty="0"/>
              <a:t>.</a:t>
            </a:r>
          </a:p>
          <a:p>
            <a:pPr marL="0" indent="0">
              <a:lnSpc>
                <a:spcPct val="110000"/>
              </a:lnSpc>
              <a:buFont typeface="Arial" charset="0"/>
              <a:buNone/>
              <a:defRPr/>
            </a:pPr>
            <a:r>
              <a:rPr lang="en-US" altLang="en-US" dirty="0"/>
              <a:t>3</a:t>
            </a:r>
            <a:r>
              <a:rPr lang="ja-JP" altLang="en-US" dirty="0"/>
              <a:t>）</a:t>
            </a:r>
            <a:r>
              <a:rPr lang="en-US" altLang="ja-JP" dirty="0"/>
              <a:t> </a:t>
            </a:r>
            <a:r>
              <a:rPr lang="ja-JP" altLang="en-US" dirty="0"/>
              <a:t>空気成分分子の大部分が、2</a:t>
            </a:r>
            <a:r>
              <a:rPr lang="en-US" altLang="ja-JP" dirty="0"/>
              <a:t>000</a:t>
            </a:r>
            <a:r>
              <a:rPr lang="ja-JP" altLang="en-US" dirty="0"/>
              <a:t>年以上の</a:t>
            </a:r>
            <a:endParaRPr lang="en-US" altLang="ja-JP" dirty="0"/>
          </a:p>
          <a:p>
            <a:pPr marL="0" indent="0">
              <a:lnSpc>
                <a:spcPct val="90000"/>
              </a:lnSpc>
              <a:buFont typeface="Arial" charset="0"/>
              <a:buNone/>
              <a:defRPr/>
            </a:pPr>
            <a:r>
              <a:rPr lang="ja-JP" altLang="ja-JP" dirty="0"/>
              <a:t>　</a:t>
            </a:r>
            <a:r>
              <a:rPr lang="ja-JP" altLang="en-US" dirty="0"/>
              <a:t>　滞留時間（寿命）をもっていること。</a:t>
            </a:r>
            <a:endParaRPr lang="en-US" altLang="ja-JP" dirty="0"/>
          </a:p>
          <a:p>
            <a:pPr marL="0" indent="0">
              <a:buFont typeface="Arial" charset="0"/>
              <a:buNone/>
              <a:defRPr/>
            </a:pPr>
            <a:endParaRPr lang="ja-JP" alt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 pos="90000">
              <a:srgbClr val="1B8FFF"/>
            </a:gs>
          </a:gsLst>
          <a:lin ang="16200000" scaled="0"/>
          <a:tileRect/>
        </a:gradFill>
        <a:effectLst/>
      </p:bgPr>
    </p:bg>
    <p:spTree>
      <p:nvGrpSpPr>
        <p:cNvPr id="1" name=""/>
        <p:cNvGrpSpPr/>
        <p:nvPr/>
      </p:nvGrpSpPr>
      <p:grpSpPr>
        <a:xfrm>
          <a:off x="0" y="0"/>
          <a:ext cx="0" cy="0"/>
          <a:chOff x="0" y="0"/>
          <a:chExt cx="0" cy="0"/>
        </a:xfrm>
      </p:grpSpPr>
      <p:sp>
        <p:nvSpPr>
          <p:cNvPr id="17409" name="タイトル 1"/>
          <p:cNvSpPr>
            <a:spLocks noGrp="1"/>
          </p:cNvSpPr>
          <p:nvPr>
            <p:ph type="title"/>
          </p:nvPr>
        </p:nvSpPr>
        <p:spPr>
          <a:xfrm>
            <a:off x="490538" y="155575"/>
            <a:ext cx="8229600" cy="781050"/>
          </a:xfrm>
        </p:spPr>
        <p:txBody>
          <a:bodyPr rtlCol="0">
            <a:normAutofit fontScale="90000"/>
          </a:bodyPr>
          <a:lstStyle/>
          <a:p>
            <a:pPr fontAlgn="auto">
              <a:lnSpc>
                <a:spcPct val="120000"/>
              </a:lnSpc>
              <a:spcAft>
                <a:spcPts val="0"/>
              </a:spcAft>
              <a:defRPr/>
            </a:pPr>
            <a:r>
              <a:rPr lang="ja-JP" altLang="en-US" dirty="0">
                <a:solidFill>
                  <a:srgbClr val="FFFFFF"/>
                </a:solidFill>
                <a:latin typeface="Calibri" charset="0"/>
                <a:ea typeface="ＭＳ Ｐゴシック" charset="0"/>
                <a:cs typeface="+mj-cs"/>
              </a:rPr>
              <a:t>分子は風に乗って旅に出る：</a:t>
            </a:r>
            <a:r>
              <a:rPr lang="ja-JP" altLang="en-US" sz="4000" dirty="0">
                <a:latin typeface="Calibri" charset="0"/>
                <a:ea typeface="ＭＳ Ｐゴシック" charset="0"/>
                <a:cs typeface="+mj-cs"/>
              </a:rPr>
              <a:t>　　</a:t>
            </a:r>
            <a:endParaRPr lang="ja-JP" altLang="en-US" sz="3200" dirty="0">
              <a:latin typeface="+mj-ea"/>
              <a:cs typeface="+mj-cs"/>
            </a:endParaRPr>
          </a:p>
        </p:txBody>
      </p:sp>
      <p:pic>
        <p:nvPicPr>
          <p:cNvPr id="28675"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2601913"/>
            <a:ext cx="320992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テキスト ボックス 6"/>
          <p:cNvSpPr txBox="1">
            <a:spLocks noChangeArrowheads="1"/>
          </p:cNvSpPr>
          <p:nvPr/>
        </p:nvSpPr>
        <p:spPr bwMode="auto">
          <a:xfrm>
            <a:off x="5662613" y="6261100"/>
            <a:ext cx="22113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昼間と夜間の卓越風</a:t>
            </a:r>
          </a:p>
        </p:txBody>
      </p:sp>
      <p:sp>
        <p:nvSpPr>
          <p:cNvPr id="8" name="テキスト ボックス 7"/>
          <p:cNvSpPr txBox="1"/>
          <p:nvPr/>
        </p:nvSpPr>
        <p:spPr>
          <a:xfrm>
            <a:off x="323850" y="4365625"/>
            <a:ext cx="184150" cy="369888"/>
          </a:xfrm>
          <a:prstGeom prst="rect">
            <a:avLst/>
          </a:prstGeom>
          <a:noFill/>
        </p:spPr>
        <p:txBody>
          <a:bodyPr wrap="none">
            <a:spAutoFit/>
          </a:bodyPr>
          <a:lstStyle/>
          <a:p>
            <a:pPr fontAlgn="auto">
              <a:spcBef>
                <a:spcPts val="0"/>
              </a:spcBef>
              <a:spcAft>
                <a:spcPts val="0"/>
              </a:spcAft>
              <a:defRPr/>
            </a:pPr>
            <a:r>
              <a:rPr lang="ja-JP" altLang="en-US" dirty="0">
                <a:latin typeface="+mn-ea"/>
                <a:ea typeface="+mn-ea"/>
                <a:cs typeface="+mn-cs"/>
              </a:rPr>
              <a:t>　　　</a:t>
            </a:r>
          </a:p>
        </p:txBody>
      </p:sp>
      <p:sp>
        <p:nvSpPr>
          <p:cNvPr id="2" name="テキスト ボックス 1"/>
          <p:cNvSpPr txBox="1"/>
          <p:nvPr/>
        </p:nvSpPr>
        <p:spPr>
          <a:xfrm>
            <a:off x="490538" y="2995613"/>
            <a:ext cx="4348162" cy="2740025"/>
          </a:xfrm>
          <a:prstGeom prst="rect">
            <a:avLst/>
          </a:prstGeom>
          <a:noFill/>
        </p:spPr>
        <p:txBody>
          <a:bodyPr>
            <a:spAutoFit/>
          </a:bodyPr>
          <a:lstStyle/>
          <a:p>
            <a:pPr>
              <a:defRPr/>
            </a:pPr>
            <a:r>
              <a:rPr lang="ja-JP" altLang="en-US" sz="2800" dirty="0">
                <a:latin typeface="+mn-ea"/>
                <a:ea typeface="+mn-ea"/>
              </a:rPr>
              <a:t>１）局地風　</a:t>
            </a:r>
            <a:endParaRPr lang="en-US" altLang="ja-JP" sz="2800" dirty="0">
              <a:latin typeface="+mn-ea"/>
              <a:ea typeface="+mn-ea"/>
            </a:endParaRPr>
          </a:p>
          <a:p>
            <a:pPr>
              <a:defRPr/>
            </a:pPr>
            <a:r>
              <a:rPr lang="ja-JP" altLang="en-US" sz="2800" dirty="0">
                <a:latin typeface="+mn-ea"/>
                <a:ea typeface="+mn-ea"/>
              </a:rPr>
              <a:t>空気は太陽の熱よって暖められるが、温度差が生じると、密度が変わり、気圧の傾きが生まれ、風が生じる　</a:t>
            </a:r>
            <a:endParaRPr lang="en-US" altLang="ja-JP" sz="2800" dirty="0">
              <a:latin typeface="+mn-ea"/>
              <a:ea typeface="+mn-ea"/>
            </a:endParaRPr>
          </a:p>
          <a:p>
            <a:pPr>
              <a:defRPr/>
            </a:pPr>
            <a:r>
              <a:rPr lang="ja-JP" altLang="ja-JP" sz="3200" dirty="0">
                <a:latin typeface="+mn-ea"/>
                <a:ea typeface="+mn-ea"/>
              </a:rPr>
              <a:t>　</a:t>
            </a:r>
            <a:r>
              <a:rPr lang="ja-JP" altLang="en-US" sz="3200" dirty="0">
                <a:latin typeface="+mn-ea"/>
                <a:ea typeface="+mn-ea"/>
              </a:rPr>
              <a:t>　　　　　</a:t>
            </a:r>
            <a:r>
              <a:rPr lang="ja-JP" altLang="en-US" sz="2800" dirty="0">
                <a:latin typeface="+mn-ea"/>
                <a:ea typeface="+mn-ea"/>
              </a:rPr>
              <a:t>　　</a:t>
            </a:r>
            <a:r>
              <a:rPr lang="en-US" altLang="ja-JP" sz="2800" dirty="0">
                <a:latin typeface="+mn-ea"/>
                <a:ea typeface="+mn-ea"/>
              </a:rPr>
              <a:t>(</a:t>
            </a:r>
            <a:r>
              <a:rPr lang="ja-JP" altLang="en-US" sz="2800" dirty="0">
                <a:latin typeface="+mn-ea"/>
                <a:ea typeface="+mn-ea"/>
              </a:rPr>
              <a:t>今日の知識</a:t>
            </a:r>
            <a:r>
              <a:rPr lang="en-US" altLang="ja-JP" sz="2800" dirty="0">
                <a:latin typeface="+mn-ea"/>
                <a:ea typeface="+mn-ea"/>
              </a:rPr>
              <a:t>)</a:t>
            </a:r>
          </a:p>
        </p:txBody>
      </p:sp>
      <p:sp>
        <p:nvSpPr>
          <p:cNvPr id="28679" name="テキスト ボックス 2"/>
          <p:cNvSpPr txBox="1">
            <a:spLocks noChangeArrowheads="1"/>
          </p:cNvSpPr>
          <p:nvPr/>
        </p:nvSpPr>
        <p:spPr bwMode="auto">
          <a:xfrm>
            <a:off x="514350" y="1169988"/>
            <a:ext cx="6951663"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800"/>
              <a:t>分子自身も活発に運動しているが、</a:t>
            </a:r>
            <a:br>
              <a:rPr lang="ja-JP" altLang="en-US" sz="2800"/>
            </a:br>
            <a:r>
              <a:rPr lang="ja-JP" altLang="en-US" sz="2800"/>
              <a:t>ぶつかり合っていて、なかなか一定</a:t>
            </a:r>
            <a:br>
              <a:rPr lang="ja-JP" altLang="en-US" sz="2800"/>
            </a:br>
            <a:r>
              <a:rPr lang="ja-JP" altLang="en-US" sz="2800"/>
              <a:t>方向に進めない　（気体分子のブラウン運動）　</a:t>
            </a:r>
          </a:p>
        </p:txBody>
      </p:sp>
    </p:spTree>
  </p:cSld>
  <p:clrMapOvr>
    <a:masterClrMapping/>
  </p:clrMapOvr>
  <p:transition spd="slow"/>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ユーザー設定 29">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28057</TotalTime>
  <Words>3192</Words>
  <Application>Microsoft Office PowerPoint</Application>
  <PresentationFormat>画面に合わせる (4:3)</PresentationFormat>
  <Paragraphs>694</Paragraphs>
  <Slides>63</Slides>
  <Notes>11</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4</vt:i4>
      </vt:variant>
      <vt:variant>
        <vt:lpstr>スライド タイトル</vt:lpstr>
      </vt:variant>
      <vt:variant>
        <vt:i4>63</vt:i4>
      </vt:variant>
    </vt:vector>
  </HeadingPairs>
  <TitlesOfParts>
    <vt:vector size="78" baseType="lpstr">
      <vt:lpstr>ＭＳ Ｐゴシック</vt:lpstr>
      <vt:lpstr>ＭＳ ゴシック</vt:lpstr>
      <vt:lpstr>ＭＳ 明朝</vt:lpstr>
      <vt:lpstr>Meiryo</vt:lpstr>
      <vt:lpstr>Arial</vt:lpstr>
      <vt:lpstr>Calibri</vt:lpstr>
      <vt:lpstr>Century</vt:lpstr>
      <vt:lpstr>Symbol</vt:lpstr>
      <vt:lpstr>Times New Roman</vt:lpstr>
      <vt:lpstr>Wingdings</vt:lpstr>
      <vt:lpstr>ホワイト</vt:lpstr>
      <vt:lpstr>Microsoft Excel Chart</vt:lpstr>
      <vt:lpstr>文書</vt:lpstr>
      <vt:lpstr>数式</vt:lpstr>
      <vt:lpstr>グラフ</vt:lpstr>
      <vt:lpstr>『分子は旅をするー空気の物語』 　　　　　　　　　　　</vt:lpstr>
      <vt:lpstr>目　　次</vt:lpstr>
      <vt:lpstr>Ⅰ. 空気のことをもっとよく知ろう　</vt:lpstr>
      <vt:lpstr> 空気（= 地球大気） </vt:lpstr>
      <vt:lpstr>人社会における空気の役割</vt:lpstr>
      <vt:lpstr>Ⅱ. 各論ではなく、分子目線の物語を追う</vt:lpstr>
      <vt:lpstr>    出発点  紀元前44年3月15日  </vt:lpstr>
      <vt:lpstr>カエサルの最後の吐息の中の分子が 私たちの吸う息の中に見つかるための 三つの条件</vt:lpstr>
      <vt:lpstr>分子は風に乗って旅に出る：　　</vt:lpstr>
      <vt:lpstr>風に乗って旅に出る：２）地球を巡る風</vt:lpstr>
      <vt:lpstr>条件＃２ (大気中の濃度)  </vt:lpstr>
      <vt:lpstr>条件＃3　空気分子の仲間たち の寿命</vt:lpstr>
      <vt:lpstr>Ⅲ. 人は長い間空気のことを 気にしてきた </vt:lpstr>
      <vt:lpstr>空気は自然界の四元素の一つだった  –哲学者たちの思索</vt:lpstr>
      <vt:lpstr>2060年の間カエサル分子はどこでどのような事件に遭遇したであろうか</vt:lpstr>
      <vt:lpstr>　分子の事件簿1 ヴェスヴィオ火山の噴火  　　紀元79年8月24日 </vt:lpstr>
      <vt:lpstr>分子の事件簿2 この世を創造し司っている神                 　-祈りの場でのローソクの灯（燃焼）</vt:lpstr>
      <vt:lpstr>実験と観測に根ざした近代科学の元祖 ロジャー・ベーコンとガリレオ・ガリレー</vt:lpstr>
      <vt:lpstr>空気の重さと比重　（前ページより続く）</vt:lpstr>
      <vt:lpstr> Ⅳ. 人は空気を使って住む世界を広げてきた １）マゼランの帆船（ヴィクトリア号）による世界一周</vt:lpstr>
      <vt:lpstr>　　　　　　　　2) 真空を作る</vt:lpstr>
      <vt:lpstr>　3） 空へ：熱気球の日（1783年）6月5日</vt:lpstr>
      <vt:lpstr>分子の事件簿3 ルネサンス絵画の中に閉じ込められる</vt:lpstr>
      <vt:lpstr>レオナルド・ダ・ビンチの燃焼の実験 「レスター手稿」 (Codex Leicester,  1506~10年に製作、1690年発見された) </vt:lpstr>
      <vt:lpstr>Ⅴ. ついに空気の正体が暴かれる時が来た</vt:lpstr>
      <vt:lpstr>空気分子の発見とその順番（2）</vt:lpstr>
      <vt:lpstr>分子の事件簿4  酸素を発見したのは私だ！</vt:lpstr>
      <vt:lpstr>マリー=アン・ポールズ・ラヴォアジェ</vt:lpstr>
      <vt:lpstr>近代的原子説・分子説</vt:lpstr>
      <vt:lpstr>Ⅵ. 人は空気の技術をどのように 発展させてきたか</vt:lpstr>
      <vt:lpstr>分子の事件簿5産業革命（担い手は水蒸気）</vt:lpstr>
      <vt:lpstr>発電機の登場</vt:lpstr>
      <vt:lpstr>         空気を液化し分け取る</vt:lpstr>
      <vt:lpstr>窒素の登場　　空気中に最も豊富にあるN2を          　 肥料にできないか</vt:lpstr>
      <vt:lpstr>分子の事件簿6  3) 空気からのアンモニア合成</vt:lpstr>
      <vt:lpstr>PowerPoint プレゼンテーション</vt:lpstr>
      <vt:lpstr>PowerPoint プレゼンテーション</vt:lpstr>
      <vt:lpstr>植 物 の 光 合 成</vt:lpstr>
      <vt:lpstr>Ⅶ. 人間活動が空気に影響を 与えてきている </vt:lpstr>
      <vt:lpstr>大 気 汚 染</vt:lpstr>
      <vt:lpstr>善玉オゾンと悪玉オゾン</vt:lpstr>
      <vt:lpstr>分子の事件簿7 二酸化炭素をはじめとする温室効果　ガスによる地球温暖化</vt:lpstr>
      <vt:lpstr> 二酸化炭素              は善玉か悪玉か</vt:lpstr>
      <vt:lpstr>模型で表現した空気分子</vt:lpstr>
      <vt:lpstr>PowerPoint プレゼンテーション</vt:lpstr>
      <vt:lpstr>温室効果ガスによる地球温暖化の機構</vt:lpstr>
      <vt:lpstr>宮沢賢治「グスコーブドリの伝記」　1932年</vt:lpstr>
      <vt:lpstr>クーボー大博士とグスコーブドリの会話</vt:lpstr>
      <vt:lpstr>ピナツボ火山（西部ルソン島）の噴火　　　</vt:lpstr>
      <vt:lpstr>真鍋淑郎の気候変動の研究　1965年</vt:lpstr>
      <vt:lpstr> 生産活動に伴う二酸化炭素排出量は確実に増加</vt:lpstr>
      <vt:lpstr>空気に国境はない．人は皆同じ空気を吸っている。国際的対応が不可欠 </vt:lpstr>
      <vt:lpstr>国際連携：IPCCとCOPの創設　　　　　　　　　　　　　　　　　              </vt:lpstr>
      <vt:lpstr>気候変動枠組条約締約国会議　Conference  of the Parties （COP）</vt:lpstr>
      <vt:lpstr>我が国の第５次エネルギー基本計画 （パリ協定で、CO2排出量を2030年までに 2013年比26%削減する目標を設定している）　</vt:lpstr>
      <vt:lpstr>世界の風力発電装置の設置状況 2017年末</vt:lpstr>
      <vt:lpstr>Ⅷ. 想定される難問に英知を結集して 取り組もう！ 1） 大気中のCO2の削減のために</vt:lpstr>
      <vt:lpstr>金子祥三「火力発電の効率化と日本のエネルギー問題」 　（4月28日　第56回「サイエンスカフェ・イン・高輪）</vt:lpstr>
      <vt:lpstr>PowerPoint プレゼンテーション</vt:lpstr>
      <vt:lpstr>PowerPoint プレゼンテーション</vt:lpstr>
      <vt:lpstr>空気分子の役割 – まとめ （空気という物流倉庫の在庫品リスト）</vt:lpstr>
      <vt:lpstr>人 体 の 成 分</vt:lpstr>
      <vt:lpstr>後　記</vt:lpstr>
    </vt:vector>
  </TitlesOfParts>
  <Company>日本大学大学院総合科学研究科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分子の旅（仮題）</dc:title>
  <dc:creator>岩村　秀</dc:creator>
  <cp:lastModifiedBy>t-yoshida</cp:lastModifiedBy>
  <cp:revision>1006</cp:revision>
  <cp:lastPrinted>2018-09-01T01:40:30Z</cp:lastPrinted>
  <dcterms:created xsi:type="dcterms:W3CDTF">2015-11-25T23:37:27Z</dcterms:created>
  <dcterms:modified xsi:type="dcterms:W3CDTF">2018-11-20T07:54:07Z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